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56" r:id="rId5"/>
    <p:sldId id="261" r:id="rId6"/>
    <p:sldId id="309" r:id="rId7"/>
    <p:sldId id="310" r:id="rId8"/>
    <p:sldId id="280" r:id="rId9"/>
    <p:sldId id="276" r:id="rId10"/>
    <p:sldId id="301" r:id="rId11"/>
    <p:sldId id="278" r:id="rId12"/>
    <p:sldId id="257" r:id="rId13"/>
    <p:sldId id="259" r:id="rId14"/>
    <p:sldId id="263" r:id="rId15"/>
    <p:sldId id="264" r:id="rId16"/>
    <p:sldId id="265" r:id="rId17"/>
    <p:sldId id="270" r:id="rId18"/>
    <p:sldId id="266" r:id="rId19"/>
    <p:sldId id="296" r:id="rId20"/>
    <p:sldId id="307" r:id="rId21"/>
    <p:sldId id="306" r:id="rId22"/>
    <p:sldId id="305" r:id="rId23"/>
    <p:sldId id="304" r:id="rId24"/>
    <p:sldId id="282" r:id="rId25"/>
    <p:sldId id="302" r:id="rId26"/>
    <p:sldId id="287" r:id="rId27"/>
    <p:sldId id="289" r:id="rId28"/>
    <p:sldId id="290" r:id="rId29"/>
    <p:sldId id="291" r:id="rId30"/>
    <p:sldId id="268" r:id="rId31"/>
    <p:sldId id="297" r:id="rId32"/>
    <p:sldId id="267" r:id="rId33"/>
    <p:sldId id="269" r:id="rId34"/>
    <p:sldId id="303" r:id="rId35"/>
    <p:sldId id="311" r:id="rId36"/>
    <p:sldId id="300" r:id="rId3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838" autoAdjust="0"/>
    <p:restoredTop sz="94238" autoAdjust="0"/>
  </p:normalViewPr>
  <p:slideViewPr>
    <p:cSldViewPr>
      <p:cViewPr varScale="1">
        <p:scale>
          <a:sx n="65" d="100"/>
          <a:sy n="65" d="100"/>
        </p:scale>
        <p:origin x="792" y="54"/>
      </p:cViewPr>
      <p:guideLst>
        <p:guide orient="horz" pos="2160"/>
        <p:guide pos="2880"/>
      </p:guideLst>
    </p:cSldViewPr>
  </p:slideViewPr>
  <p:outlineViewPr>
    <p:cViewPr>
      <p:scale>
        <a:sx n="33" d="100"/>
        <a:sy n="33" d="100"/>
      </p:scale>
      <p:origin x="0" y="2988"/>
    </p:cViewPr>
  </p:outlineViewPr>
  <p:notesTextViewPr>
    <p:cViewPr>
      <p:scale>
        <a:sx n="3" d="2"/>
        <a:sy n="3" d="2"/>
      </p:scale>
      <p:origin x="0" y="0"/>
    </p:cViewPr>
  </p:notesTextViewPr>
  <p:sorterViewPr>
    <p:cViewPr varScale="1">
      <p:scale>
        <a:sx n="100" d="100"/>
        <a:sy n="100" d="100"/>
      </p:scale>
      <p:origin x="0" y="-9420"/>
    </p:cViewPr>
  </p:sorterViewPr>
  <p:notesViewPr>
    <p:cSldViewPr>
      <p:cViewPr varScale="1">
        <p:scale>
          <a:sx n="53" d="100"/>
          <a:sy n="53" d="100"/>
        </p:scale>
        <p:origin x="-280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en-NZ"/>
          </a:p>
        </p:txBody>
      </p:sp>
      <p:sp>
        <p:nvSpPr>
          <p:cNvPr id="3" name="Date Placeholder 2"/>
          <p:cNvSpPr>
            <a:spLocks noGrp="1"/>
          </p:cNvSpPr>
          <p:nvPr>
            <p:ph type="dt" sz="quarter" idx="1"/>
          </p:nvPr>
        </p:nvSpPr>
        <p:spPr>
          <a:xfrm>
            <a:off x="3850443" y="1"/>
            <a:ext cx="2945659" cy="496332"/>
          </a:xfrm>
          <a:prstGeom prst="rect">
            <a:avLst/>
          </a:prstGeom>
        </p:spPr>
        <p:txBody>
          <a:bodyPr vert="horz" lIns="95562" tIns="47781" rIns="95562" bIns="47781" rtlCol="0"/>
          <a:lstStyle>
            <a:lvl1pPr algn="r">
              <a:defRPr sz="1300"/>
            </a:lvl1pPr>
          </a:lstStyle>
          <a:p>
            <a:fld id="{BF6C43E8-A147-4F15-8D13-036CE31C4E33}" type="datetimeFigureOut">
              <a:rPr lang="en-NZ" smtClean="0"/>
              <a:t>31/10/2017</a:t>
            </a:fld>
            <a:endParaRPr lang="en-NZ"/>
          </a:p>
        </p:txBody>
      </p:sp>
      <p:sp>
        <p:nvSpPr>
          <p:cNvPr id="4" name="Footer Placeholder 3"/>
          <p:cNvSpPr>
            <a:spLocks noGrp="1"/>
          </p:cNvSpPr>
          <p:nvPr>
            <p:ph type="ftr" sz="quarter" idx="2"/>
          </p:nvPr>
        </p:nvSpPr>
        <p:spPr>
          <a:xfrm>
            <a:off x="0" y="9428584"/>
            <a:ext cx="2945659" cy="496332"/>
          </a:xfrm>
          <a:prstGeom prst="rect">
            <a:avLst/>
          </a:prstGeom>
        </p:spPr>
        <p:txBody>
          <a:bodyPr vert="horz" lIns="95562" tIns="47781" rIns="95562" bIns="47781" rtlCol="0" anchor="b"/>
          <a:lstStyle>
            <a:lvl1pPr algn="l">
              <a:defRPr sz="1300"/>
            </a:lvl1pPr>
          </a:lstStyle>
          <a:p>
            <a:endParaRPr lang="en-NZ"/>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5562" tIns="47781" rIns="95562" bIns="47781" rtlCol="0" anchor="b"/>
          <a:lstStyle>
            <a:lvl1pPr algn="r">
              <a:defRPr sz="1300"/>
            </a:lvl1pPr>
          </a:lstStyle>
          <a:p>
            <a:fld id="{7595E588-DC6D-4534-A27C-554E83EFD3F0}" type="slidenum">
              <a:rPr lang="en-NZ" smtClean="0"/>
              <a:t>‹#›</a:t>
            </a:fld>
            <a:endParaRPr lang="en-NZ"/>
          </a:p>
        </p:txBody>
      </p:sp>
    </p:spTree>
    <p:extLst>
      <p:ext uri="{BB962C8B-B14F-4D97-AF65-F5344CB8AC3E}">
        <p14:creationId xmlns:p14="http://schemas.microsoft.com/office/powerpoint/2010/main" val="198869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en-NZ"/>
          </a:p>
        </p:txBody>
      </p:sp>
      <p:sp>
        <p:nvSpPr>
          <p:cNvPr id="3" name="Date Placeholder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96DAEF3E-7DBB-4BD1-8772-6F7301C5EF60}" type="datetimeFigureOut">
              <a:rPr lang="en-NZ" smtClean="0"/>
              <a:t>31/10/2017</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2" tIns="47781" rIns="95562" bIns="47781" rtlCol="0" anchor="ctr"/>
          <a:lstStyle/>
          <a:p>
            <a:endParaRPr lang="en-N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562" tIns="47781" rIns="95562" bIns="4778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Footer Placeholder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en-NZ"/>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6A46E659-1EBC-4B6B-ADE6-CAFD583C9AF9}" type="slidenum">
              <a:rPr lang="en-NZ" smtClean="0"/>
              <a:t>‹#›</a:t>
            </a:fld>
            <a:endParaRPr lang="en-NZ"/>
          </a:p>
        </p:txBody>
      </p:sp>
    </p:spTree>
    <p:extLst>
      <p:ext uri="{BB962C8B-B14F-4D97-AF65-F5344CB8AC3E}">
        <p14:creationId xmlns:p14="http://schemas.microsoft.com/office/powerpoint/2010/main" val="68767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JEREMY</a:t>
            </a:r>
          </a:p>
          <a:p>
            <a:endParaRPr lang="en-NZ" baseline="0" dirty="0"/>
          </a:p>
          <a:p>
            <a:r>
              <a:rPr lang="en-NZ" baseline="0" dirty="0"/>
              <a:t>HAYSLEY</a:t>
            </a:r>
          </a:p>
          <a:p>
            <a:endParaRPr lang="en-NZ" baseline="0" dirty="0"/>
          </a:p>
          <a:p>
            <a:r>
              <a:rPr lang="en-NZ" baseline="0" dirty="0"/>
              <a:t>WENDY</a:t>
            </a:r>
          </a:p>
          <a:p>
            <a:endParaRPr lang="en-NZ" baseline="0" dirty="0"/>
          </a:p>
          <a:p>
            <a:r>
              <a:rPr lang="en-NZ" baseline="0" dirty="0"/>
              <a:t>Ko Kurahaupo te waka</a:t>
            </a:r>
          </a:p>
          <a:p>
            <a:r>
              <a:rPr lang="en-NZ" baseline="0" dirty="0"/>
              <a:t>Ko </a:t>
            </a:r>
            <a:r>
              <a:rPr lang="en-NZ" baseline="0" dirty="0" err="1"/>
              <a:t>Tapuwae</a:t>
            </a:r>
            <a:r>
              <a:rPr lang="en-NZ" baseline="0" dirty="0"/>
              <a:t> o </a:t>
            </a:r>
            <a:r>
              <a:rPr lang="en-NZ" baseline="0" dirty="0" err="1"/>
              <a:t>Uenuku</a:t>
            </a:r>
            <a:r>
              <a:rPr lang="en-NZ" baseline="0" dirty="0"/>
              <a:t> te maunga</a:t>
            </a:r>
          </a:p>
          <a:p>
            <a:r>
              <a:rPr lang="en-NZ" baseline="0" dirty="0"/>
              <a:t>Ko Wairau te awa</a:t>
            </a:r>
          </a:p>
          <a:p>
            <a:r>
              <a:rPr lang="en-NZ" baseline="0" dirty="0"/>
              <a:t>Ko Rangitane o Wairau te iwi</a:t>
            </a:r>
          </a:p>
          <a:p>
            <a:r>
              <a:rPr lang="en-NZ" baseline="0" dirty="0"/>
              <a:t>Kia ora </a:t>
            </a:r>
            <a:r>
              <a:rPr lang="en-NZ" baseline="0" dirty="0" err="1"/>
              <a:t>mai</a:t>
            </a:r>
            <a:r>
              <a:rPr lang="en-NZ" baseline="0" dirty="0"/>
              <a:t> </a:t>
            </a:r>
            <a:r>
              <a:rPr lang="en-NZ" baseline="0" dirty="0" err="1"/>
              <a:t>tatou</a:t>
            </a:r>
            <a:r>
              <a:rPr lang="en-NZ" baseline="0" dirty="0"/>
              <a:t> katoa</a:t>
            </a:r>
          </a:p>
          <a:p>
            <a:endParaRPr lang="en-NZ" baseline="0" dirty="0"/>
          </a:p>
          <a:p>
            <a:r>
              <a:rPr lang="en-NZ" baseline="0" dirty="0"/>
              <a:t>I am Wendy Hynes, I am one of the three current Trustees and I’m also the Interim Chairperson.</a:t>
            </a:r>
          </a:p>
          <a:p>
            <a:r>
              <a:rPr lang="en-NZ" baseline="0" dirty="0"/>
              <a:t>On behalf of the Trustees, welcome to </a:t>
            </a:r>
            <a:r>
              <a:rPr lang="en-NZ" baseline="0" dirty="0" err="1"/>
              <a:t>Ukaipo</a:t>
            </a:r>
            <a:r>
              <a:rPr lang="en-NZ" baseline="0" dirty="0"/>
              <a:t>, welcome to your Annual General Meeting.</a:t>
            </a:r>
          </a:p>
          <a:p>
            <a:r>
              <a:rPr lang="en-NZ" baseline="0" dirty="0"/>
              <a:t>Our hope is that we all leave this hui today feeling informed and ready to move forward together.  </a:t>
            </a:r>
          </a:p>
          <a:p>
            <a:endParaRPr lang="en-NZ" baseline="0" dirty="0"/>
          </a:p>
          <a:p>
            <a:r>
              <a:rPr lang="en-NZ" baseline="0" dirty="0"/>
              <a:t>To my left is Corey Hebberd, he will be taking our minutes today.  When you speak please clearly state your name for the minutes.</a:t>
            </a:r>
          </a:p>
          <a:p>
            <a:endParaRPr lang="en-NZ" baseline="0" dirty="0"/>
          </a:p>
          <a:p>
            <a:r>
              <a:rPr lang="en-NZ" baseline="0" dirty="0"/>
              <a:t>SIR MARK SOLOMON - </a:t>
            </a:r>
          </a:p>
          <a:p>
            <a:endParaRPr lang="en-NZ" baseline="0" dirty="0"/>
          </a:p>
          <a:p>
            <a:pPr marL="179178" indent="-179178">
              <a:buFont typeface="Arial" panose="020B0604020202020204" pitchFamily="34" charset="0"/>
              <a:buChar char="•"/>
            </a:pPr>
            <a:r>
              <a:rPr lang="en-NZ" sz="1300" dirty="0"/>
              <a:t>The purpose of this AGM is to report on the year that ended 31/3/2016.  In some respects that presents challenges for the current Trustees because the flow of information has been limited.</a:t>
            </a:r>
          </a:p>
          <a:p>
            <a:pPr marL="179178" indent="-179178">
              <a:buFont typeface="Arial" panose="020B0604020202020204" pitchFamily="34" charset="0"/>
              <a:buChar char="•"/>
            </a:pPr>
            <a:r>
              <a:rPr lang="en-NZ" sz="1300" dirty="0"/>
              <a:t>We need to move through the AGM business in a respectful manner where everyone will get the opportunity to speak to the issues and we all leave with our mana intact ready to move forward together</a:t>
            </a:r>
          </a:p>
          <a:p>
            <a:pPr marL="179178" indent="-179178">
              <a:buFont typeface="Arial" panose="020B0604020202020204" pitchFamily="34" charset="0"/>
              <a:buChar char="•"/>
            </a:pPr>
            <a:r>
              <a:rPr lang="en-NZ" sz="1300" dirty="0"/>
              <a:t>To help us achieve that, the Trustees have asked Sir Mark Solomon to facilitate today’s AGM.  Sir Mark is one of the most respected leaders in Te Ao Maori who has whakapapa connections to us and existing relationships with Rangitane o Wairau at iwi, governance and management levels.  Please join us in welcoming Ta Mark Solomon.</a:t>
            </a:r>
            <a:endParaRPr lang="en-NZ" baseline="0" dirty="0"/>
          </a:p>
          <a:p>
            <a:endParaRPr lang="en-NZ" baseline="0" dirty="0"/>
          </a:p>
          <a:p>
            <a:r>
              <a:rPr lang="en-NZ" baseline="0" dirty="0"/>
              <a:t>TA MARK TO INTRODUCE HIMSELF</a:t>
            </a:r>
          </a:p>
          <a:p>
            <a:endParaRPr lang="en-NZ" baseline="0" dirty="0"/>
          </a:p>
          <a:p>
            <a:r>
              <a:rPr lang="en-NZ" baseline="0" dirty="0"/>
              <a:t>HOUSEKEEPING – Liz McElhinney, General Manager</a:t>
            </a:r>
          </a:p>
        </p:txBody>
      </p:sp>
      <p:sp>
        <p:nvSpPr>
          <p:cNvPr id="4" name="Slide Number Placeholder 3"/>
          <p:cNvSpPr>
            <a:spLocks noGrp="1"/>
          </p:cNvSpPr>
          <p:nvPr>
            <p:ph type="sldNum" sz="quarter" idx="10"/>
          </p:nvPr>
        </p:nvSpPr>
        <p:spPr/>
        <p:txBody>
          <a:bodyPr/>
          <a:lstStyle/>
          <a:p>
            <a:fld id="{6A46E659-1EBC-4B6B-ADE6-CAFD583C9AF9}" type="slidenum">
              <a:rPr lang="en-NZ" smtClean="0"/>
              <a:t>2</a:t>
            </a:fld>
            <a:endParaRPr lang="en-NZ"/>
          </a:p>
        </p:txBody>
      </p:sp>
    </p:spTree>
    <p:extLst>
      <p:ext uri="{BB962C8B-B14F-4D97-AF65-F5344CB8AC3E}">
        <p14:creationId xmlns:p14="http://schemas.microsoft.com/office/powerpoint/2010/main" val="277334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A46E659-1EBC-4B6B-ADE6-CAFD583C9AF9}" type="slidenum">
              <a:rPr lang="en-NZ" smtClean="0"/>
              <a:t>14</a:t>
            </a:fld>
            <a:endParaRPr lang="en-NZ"/>
          </a:p>
        </p:txBody>
      </p:sp>
    </p:spTree>
    <p:extLst>
      <p:ext uri="{BB962C8B-B14F-4D97-AF65-F5344CB8AC3E}">
        <p14:creationId xmlns:p14="http://schemas.microsoft.com/office/powerpoint/2010/main" val="1370688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A46E659-1EBC-4B6B-ADE6-CAFD583C9AF9}" type="slidenum">
              <a:rPr lang="en-NZ" smtClean="0"/>
              <a:t>15</a:t>
            </a:fld>
            <a:endParaRPr lang="en-NZ"/>
          </a:p>
        </p:txBody>
      </p:sp>
    </p:spTree>
    <p:extLst>
      <p:ext uri="{BB962C8B-B14F-4D97-AF65-F5344CB8AC3E}">
        <p14:creationId xmlns:p14="http://schemas.microsoft.com/office/powerpoint/2010/main" val="5219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2"/>
            <a:ext cx="7772400" cy="1470025"/>
          </a:xfrm>
        </p:spPr>
        <p:txBody>
          <a:bodyPr/>
          <a:lstStyle/>
          <a:p>
            <a:r>
              <a:rPr lang="en-US"/>
              <a:t>Click to edit Master title style</a:t>
            </a:r>
            <a:endParaRPr lang="en-NZ"/>
          </a:p>
        </p:txBody>
      </p:sp>
      <p:sp>
        <p:nvSpPr>
          <p:cNvPr id="4" name="Date Placeholder 3"/>
          <p:cNvSpPr>
            <a:spLocks noGrp="1"/>
          </p:cNvSpPr>
          <p:nvPr>
            <p:ph type="dt" sz="half" idx="10"/>
          </p:nvPr>
        </p:nvSpPr>
        <p:spPr/>
        <p:txBody>
          <a:bodyPr/>
          <a:lstStyle/>
          <a:p>
            <a:fld id="{B50DE19A-B156-44AC-B5D8-7EA6D7DB6577}" type="datetimeFigureOut">
              <a:rPr lang="en-NZ" smtClean="0"/>
              <a:t>31/10/2017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04D54CC-0290-47CE-9556-64D5C9B12A1C}" type="slidenum">
              <a:rPr lang="en-NZ" smtClean="0"/>
              <a:t>‹#›</a:t>
            </a:fld>
            <a:endParaRPr lang="en-NZ"/>
          </a:p>
        </p:txBody>
      </p:sp>
    </p:spTree>
    <p:extLst>
      <p:ext uri="{BB962C8B-B14F-4D97-AF65-F5344CB8AC3E}">
        <p14:creationId xmlns:p14="http://schemas.microsoft.com/office/powerpoint/2010/main" val="2322393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B50DE19A-B156-44AC-B5D8-7EA6D7DB6577}" type="datetimeFigureOut">
              <a:rPr lang="en-NZ" smtClean="0"/>
              <a:t>31/10/2017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04D54CC-0290-47CE-9556-64D5C9B12A1C}" type="slidenum">
              <a:rPr lang="en-NZ" smtClean="0"/>
              <a:t>‹#›</a:t>
            </a:fld>
            <a:endParaRPr lang="en-NZ"/>
          </a:p>
        </p:txBody>
      </p:sp>
    </p:spTree>
    <p:extLst>
      <p:ext uri="{BB962C8B-B14F-4D97-AF65-F5344CB8AC3E}">
        <p14:creationId xmlns:p14="http://schemas.microsoft.com/office/powerpoint/2010/main" val="141013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B50DE19A-B156-44AC-B5D8-7EA6D7DB6577}" type="datetimeFigureOut">
              <a:rPr lang="en-NZ" smtClean="0"/>
              <a:t>31/10/2017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04D54CC-0290-47CE-9556-64D5C9B12A1C}" type="slidenum">
              <a:rPr lang="en-NZ" smtClean="0"/>
              <a:t>‹#›</a:t>
            </a:fld>
            <a:endParaRPr lang="en-NZ"/>
          </a:p>
        </p:txBody>
      </p:sp>
    </p:spTree>
    <p:extLst>
      <p:ext uri="{BB962C8B-B14F-4D97-AF65-F5344CB8AC3E}">
        <p14:creationId xmlns:p14="http://schemas.microsoft.com/office/powerpoint/2010/main" val="79598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C00000"/>
            </a:solidFill>
          </a:ln>
        </p:spPr>
        <p:txBody>
          <a:bodyPr/>
          <a:lstStyle>
            <a:lvl1pPr>
              <a:defRPr b="1">
                <a:solidFill>
                  <a:srgbClr val="C00000"/>
                </a:solidFill>
              </a:defRPr>
            </a:lvl1pPr>
          </a:lstStyle>
          <a:p>
            <a:r>
              <a:rPr lang="en-US" dirty="0"/>
              <a:t>Click to edit Master title style</a:t>
            </a:r>
            <a:endParaRPr lang="en-NZ"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B50DE19A-B156-44AC-B5D8-7EA6D7DB6577}" type="datetimeFigureOut">
              <a:rPr lang="en-NZ" smtClean="0"/>
              <a:t>31/10/2017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04D54CC-0290-47CE-9556-64D5C9B12A1C}" type="slidenum">
              <a:rPr lang="en-NZ" smtClean="0"/>
              <a:t>‹#›</a:t>
            </a:fld>
            <a:endParaRPr lang="en-NZ"/>
          </a:p>
        </p:txBody>
      </p:sp>
      <p:pic>
        <p:nvPicPr>
          <p:cNvPr id="7" name="riverstoneswithfade.jpg"/>
          <p:cNvPicPr>
            <a:picLocks noChangeAspect="1"/>
          </p:cNvPicPr>
          <p:nvPr userDrawn="1"/>
        </p:nvPicPr>
        <p:blipFill>
          <a:blip r:embed="rId2">
            <a:extLst/>
          </a:blip>
          <a:stretch>
            <a:fillRect/>
          </a:stretch>
        </p:blipFill>
        <p:spPr>
          <a:xfrm>
            <a:off x="0" y="2702649"/>
            <a:ext cx="9144000" cy="4182735"/>
          </a:xfrm>
          <a:prstGeom prst="rect">
            <a:avLst/>
          </a:prstGeom>
          <a:ln w="12700">
            <a:miter lim="400000"/>
          </a:ln>
        </p:spPr>
      </p:pic>
    </p:spTree>
    <p:extLst>
      <p:ext uri="{BB962C8B-B14F-4D97-AF65-F5344CB8AC3E}">
        <p14:creationId xmlns:p14="http://schemas.microsoft.com/office/powerpoint/2010/main" val="3868352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0DE19A-B156-44AC-B5D8-7EA6D7DB6577}" type="datetimeFigureOut">
              <a:rPr lang="en-NZ" smtClean="0"/>
              <a:t>31/10/2017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04D54CC-0290-47CE-9556-64D5C9B12A1C}" type="slidenum">
              <a:rPr lang="en-NZ" smtClean="0"/>
              <a:t>‹#›</a:t>
            </a:fld>
            <a:endParaRPr lang="en-NZ"/>
          </a:p>
        </p:txBody>
      </p:sp>
    </p:spTree>
    <p:extLst>
      <p:ext uri="{BB962C8B-B14F-4D97-AF65-F5344CB8AC3E}">
        <p14:creationId xmlns:p14="http://schemas.microsoft.com/office/powerpoint/2010/main" val="2706663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B50DE19A-B156-44AC-B5D8-7EA6D7DB6577}" type="datetimeFigureOut">
              <a:rPr lang="en-NZ" smtClean="0"/>
              <a:t>31/10/2017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04D54CC-0290-47CE-9556-64D5C9B12A1C}" type="slidenum">
              <a:rPr lang="en-NZ" smtClean="0"/>
              <a:t>‹#›</a:t>
            </a:fld>
            <a:endParaRPr lang="en-NZ"/>
          </a:p>
        </p:txBody>
      </p:sp>
    </p:spTree>
    <p:extLst>
      <p:ext uri="{BB962C8B-B14F-4D97-AF65-F5344CB8AC3E}">
        <p14:creationId xmlns:p14="http://schemas.microsoft.com/office/powerpoint/2010/main" val="419578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B50DE19A-B156-44AC-B5D8-7EA6D7DB6577}" type="datetimeFigureOut">
              <a:rPr lang="en-NZ" smtClean="0"/>
              <a:t>31/10/2017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304D54CC-0290-47CE-9556-64D5C9B12A1C}" type="slidenum">
              <a:rPr lang="en-NZ" smtClean="0"/>
              <a:t>‹#›</a:t>
            </a:fld>
            <a:endParaRPr lang="en-NZ"/>
          </a:p>
        </p:txBody>
      </p:sp>
    </p:spTree>
    <p:extLst>
      <p:ext uri="{BB962C8B-B14F-4D97-AF65-F5344CB8AC3E}">
        <p14:creationId xmlns:p14="http://schemas.microsoft.com/office/powerpoint/2010/main" val="3246990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B50DE19A-B156-44AC-B5D8-7EA6D7DB6577}" type="datetimeFigureOut">
              <a:rPr lang="en-NZ" smtClean="0"/>
              <a:t>31/10/2017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304D54CC-0290-47CE-9556-64D5C9B12A1C}" type="slidenum">
              <a:rPr lang="en-NZ" smtClean="0"/>
              <a:t>‹#›</a:t>
            </a:fld>
            <a:endParaRPr lang="en-NZ"/>
          </a:p>
        </p:txBody>
      </p:sp>
    </p:spTree>
    <p:extLst>
      <p:ext uri="{BB962C8B-B14F-4D97-AF65-F5344CB8AC3E}">
        <p14:creationId xmlns:p14="http://schemas.microsoft.com/office/powerpoint/2010/main" val="3870554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0DE19A-B156-44AC-B5D8-7EA6D7DB6577}" type="datetimeFigureOut">
              <a:rPr lang="en-NZ" smtClean="0"/>
              <a:t>31/10/2017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304D54CC-0290-47CE-9556-64D5C9B12A1C}" type="slidenum">
              <a:rPr lang="en-NZ" smtClean="0"/>
              <a:t>‹#›</a:t>
            </a:fld>
            <a:endParaRPr lang="en-NZ"/>
          </a:p>
        </p:txBody>
      </p:sp>
    </p:spTree>
    <p:extLst>
      <p:ext uri="{BB962C8B-B14F-4D97-AF65-F5344CB8AC3E}">
        <p14:creationId xmlns:p14="http://schemas.microsoft.com/office/powerpoint/2010/main" val="217325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0DE19A-B156-44AC-B5D8-7EA6D7DB6577}" type="datetimeFigureOut">
              <a:rPr lang="en-NZ" smtClean="0"/>
              <a:t>31/10/2017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04D54CC-0290-47CE-9556-64D5C9B12A1C}" type="slidenum">
              <a:rPr lang="en-NZ" smtClean="0"/>
              <a:t>‹#›</a:t>
            </a:fld>
            <a:endParaRPr lang="en-NZ"/>
          </a:p>
        </p:txBody>
      </p:sp>
    </p:spTree>
    <p:extLst>
      <p:ext uri="{BB962C8B-B14F-4D97-AF65-F5344CB8AC3E}">
        <p14:creationId xmlns:p14="http://schemas.microsoft.com/office/powerpoint/2010/main" val="4204485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0DE19A-B156-44AC-B5D8-7EA6D7DB6577}" type="datetimeFigureOut">
              <a:rPr lang="en-NZ" smtClean="0"/>
              <a:t>31/10/2017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04D54CC-0290-47CE-9556-64D5C9B12A1C}" type="slidenum">
              <a:rPr lang="en-NZ" smtClean="0"/>
              <a:t>‹#›</a:t>
            </a:fld>
            <a:endParaRPr lang="en-NZ"/>
          </a:p>
        </p:txBody>
      </p:sp>
    </p:spTree>
    <p:extLst>
      <p:ext uri="{BB962C8B-B14F-4D97-AF65-F5344CB8AC3E}">
        <p14:creationId xmlns:p14="http://schemas.microsoft.com/office/powerpoint/2010/main" val="1342515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DE19A-B156-44AC-B5D8-7EA6D7DB6577}" type="datetimeFigureOut">
              <a:rPr lang="en-NZ" smtClean="0"/>
              <a:t>31/10/2017</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D54CC-0290-47CE-9556-64D5C9B12A1C}" type="slidenum">
              <a:rPr lang="en-NZ" smtClean="0"/>
              <a:t>‹#›</a:t>
            </a:fld>
            <a:endParaRPr lang="en-NZ"/>
          </a:p>
        </p:txBody>
      </p:sp>
    </p:spTree>
    <p:extLst>
      <p:ext uri="{BB962C8B-B14F-4D97-AF65-F5344CB8AC3E}">
        <p14:creationId xmlns:p14="http://schemas.microsoft.com/office/powerpoint/2010/main" val="1003081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D837C8-9335-49A6-97E9-F8EC1EFF0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836" y="332656"/>
            <a:ext cx="8176104" cy="2657233"/>
          </a:xfrm>
          <a:prstGeom prst="rect">
            <a:avLst/>
          </a:prstGeom>
        </p:spPr>
      </p:pic>
      <p:sp>
        <p:nvSpPr>
          <p:cNvPr id="3" name="Subtitle 2"/>
          <p:cNvSpPr>
            <a:spLocks noGrp="1"/>
          </p:cNvSpPr>
          <p:nvPr>
            <p:ph sz="half" idx="4294967295"/>
          </p:nvPr>
        </p:nvSpPr>
        <p:spPr>
          <a:xfrm>
            <a:off x="899592" y="3212976"/>
            <a:ext cx="7272808" cy="3645024"/>
          </a:xfrm>
          <a:noFill/>
        </p:spPr>
        <p:txBody>
          <a:bodyPr>
            <a:normAutofit/>
          </a:bodyPr>
          <a:lstStyle/>
          <a:p>
            <a:pPr>
              <a:lnSpc>
                <a:spcPct val="90000"/>
              </a:lnSpc>
            </a:pPr>
            <a:endParaRPr lang="en-GB" sz="800" b="1" dirty="0">
              <a:solidFill>
                <a:schemeClr val="bg2"/>
              </a:solidFill>
            </a:endParaRPr>
          </a:p>
          <a:p>
            <a:pPr marL="0" indent="0" algn="ctr">
              <a:lnSpc>
                <a:spcPct val="90000"/>
              </a:lnSpc>
              <a:buNone/>
            </a:pPr>
            <a:r>
              <a:rPr lang="en-GB" sz="3000" b="1" dirty="0">
                <a:solidFill>
                  <a:schemeClr val="bg1">
                    <a:lumMod val="50000"/>
                  </a:schemeClr>
                </a:solidFill>
              </a:rPr>
              <a:t>Rangitāne o Wairau Settlement Trust</a:t>
            </a:r>
          </a:p>
          <a:p>
            <a:pPr marL="0" indent="0" algn="ctr">
              <a:lnSpc>
                <a:spcPct val="90000"/>
              </a:lnSpc>
              <a:buNone/>
            </a:pPr>
            <a:r>
              <a:rPr lang="en-GB" sz="3500" dirty="0">
                <a:solidFill>
                  <a:schemeClr val="bg1">
                    <a:lumMod val="50000"/>
                  </a:schemeClr>
                </a:solidFill>
              </a:rPr>
              <a:t>and</a:t>
            </a:r>
          </a:p>
          <a:p>
            <a:pPr marL="0" indent="0" algn="ctr">
              <a:lnSpc>
                <a:spcPct val="90000"/>
              </a:lnSpc>
              <a:buNone/>
            </a:pPr>
            <a:r>
              <a:rPr lang="en-GB" sz="3000" b="1" dirty="0">
                <a:solidFill>
                  <a:schemeClr val="bg1">
                    <a:lumMod val="50000"/>
                  </a:schemeClr>
                </a:solidFill>
              </a:rPr>
              <a:t>Te Rūnanga a Rangitāne o Wairau Trust</a:t>
            </a:r>
            <a:br>
              <a:rPr lang="en-NZ" sz="4000" dirty="0">
                <a:solidFill>
                  <a:schemeClr val="bg1">
                    <a:lumMod val="50000"/>
                  </a:schemeClr>
                </a:solidFill>
              </a:rPr>
            </a:br>
            <a:endParaRPr lang="en-NZ" sz="4000" dirty="0">
              <a:solidFill>
                <a:schemeClr val="bg1">
                  <a:lumMod val="50000"/>
                </a:schemeClr>
              </a:solidFill>
            </a:endParaRPr>
          </a:p>
          <a:p>
            <a:pPr marL="0" indent="0" algn="ctr">
              <a:lnSpc>
                <a:spcPct val="90000"/>
              </a:lnSpc>
              <a:buNone/>
            </a:pPr>
            <a:r>
              <a:rPr lang="en-GB" sz="2400" dirty="0">
                <a:solidFill>
                  <a:schemeClr val="bg1">
                    <a:lumMod val="50000"/>
                  </a:schemeClr>
                </a:solidFill>
              </a:rPr>
              <a:t>Annual General Meetings</a:t>
            </a:r>
            <a:br>
              <a:rPr lang="en-NZ" sz="2400" dirty="0">
                <a:solidFill>
                  <a:schemeClr val="bg1">
                    <a:lumMod val="50000"/>
                  </a:schemeClr>
                </a:solidFill>
              </a:rPr>
            </a:br>
            <a:r>
              <a:rPr lang="en-GB" sz="2400" dirty="0">
                <a:solidFill>
                  <a:schemeClr val="bg1">
                    <a:lumMod val="50000"/>
                  </a:schemeClr>
                </a:solidFill>
              </a:rPr>
              <a:t>Ūkaipō, Grovetown </a:t>
            </a:r>
            <a:br>
              <a:rPr lang="en-NZ" sz="2400" dirty="0">
                <a:solidFill>
                  <a:schemeClr val="bg1">
                    <a:lumMod val="50000"/>
                  </a:schemeClr>
                </a:solidFill>
              </a:rPr>
            </a:br>
            <a:r>
              <a:rPr lang="en-GB" sz="2400" dirty="0">
                <a:solidFill>
                  <a:schemeClr val="bg1">
                    <a:lumMod val="50000"/>
                  </a:schemeClr>
                </a:solidFill>
              </a:rPr>
              <a:t>Saturday 28 October 2017, 10:30am</a:t>
            </a:r>
            <a:endParaRPr lang="en-NZ" sz="200" dirty="0">
              <a:solidFill>
                <a:schemeClr val="bg1">
                  <a:lumMod val="50000"/>
                </a:schemeClr>
              </a:solidFill>
            </a:endParaRPr>
          </a:p>
        </p:txBody>
      </p:sp>
      <p:cxnSp>
        <p:nvCxnSpPr>
          <p:cNvPr id="4" name="Straight Connector 3">
            <a:extLst>
              <a:ext uri="{FF2B5EF4-FFF2-40B4-BE49-F238E27FC236}">
                <a16:creationId xmlns:a16="http://schemas.microsoft.com/office/drawing/2014/main" id="{32A746E7-260A-4F74-ACE9-83E19A112DD5}"/>
              </a:ext>
            </a:extLst>
          </p:cNvPr>
          <p:cNvCxnSpPr/>
          <p:nvPr/>
        </p:nvCxnSpPr>
        <p:spPr>
          <a:xfrm>
            <a:off x="487836" y="3068960"/>
            <a:ext cx="7900588"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1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chemeClr val="tx1"/>
                </a:solidFill>
              </a:rPr>
              <a:t> Agenda 2 – The Trust</a:t>
            </a:r>
            <a:endParaRPr lang="en-NZ" dirty="0">
              <a:solidFill>
                <a:schemeClr val="tx1"/>
              </a:solidFill>
            </a:endParaRPr>
          </a:p>
        </p:txBody>
      </p:sp>
      <p:sp>
        <p:nvSpPr>
          <p:cNvPr id="3" name="Content Placeholder 2"/>
          <p:cNvSpPr>
            <a:spLocks noGrp="1"/>
          </p:cNvSpPr>
          <p:nvPr>
            <p:ph idx="1"/>
          </p:nvPr>
        </p:nvSpPr>
        <p:spPr>
          <a:xfrm>
            <a:off x="457200" y="1600200"/>
            <a:ext cx="8229600" cy="4997152"/>
          </a:xfrm>
        </p:spPr>
        <p:txBody>
          <a:bodyPr>
            <a:normAutofit fontScale="25000" lnSpcReduction="20000"/>
          </a:bodyPr>
          <a:lstStyle/>
          <a:p>
            <a:pPr marL="0" indent="0" algn="ctr">
              <a:buNone/>
            </a:pPr>
            <a:r>
              <a:rPr lang="en-GB" sz="12000" b="1" dirty="0"/>
              <a:t>Te Rūnanga a Rangitāne o Wairau Trust</a:t>
            </a:r>
            <a:endParaRPr lang="en-NZ" sz="12000" dirty="0"/>
          </a:p>
          <a:p>
            <a:pPr marL="0" indent="0" algn="ctr">
              <a:buNone/>
            </a:pPr>
            <a:r>
              <a:rPr lang="en-GB" sz="12000" dirty="0"/>
              <a:t>(Year Ended 31/3/2017)</a:t>
            </a:r>
            <a:endParaRPr lang="en-NZ" sz="12000" dirty="0"/>
          </a:p>
          <a:p>
            <a:pPr marL="0" indent="0">
              <a:buNone/>
            </a:pPr>
            <a:endParaRPr lang="en-NZ" dirty="0"/>
          </a:p>
          <a:p>
            <a:pPr marL="0" indent="0">
              <a:buNone/>
            </a:pPr>
            <a:endParaRPr lang="en-NZ" dirty="0"/>
          </a:p>
          <a:p>
            <a:pPr marL="530225" lvl="0" indent="-530225">
              <a:buFont typeface="+mj-lt"/>
              <a:buAutoNum type="arabicPeriod"/>
            </a:pPr>
            <a:r>
              <a:rPr lang="en-GB" sz="10000" dirty="0"/>
              <a:t>Present/Apologies</a:t>
            </a:r>
          </a:p>
          <a:p>
            <a:pPr marL="530225" lvl="0" indent="-530225">
              <a:buFont typeface="+mj-lt"/>
              <a:buAutoNum type="arabicPeriod"/>
            </a:pPr>
            <a:r>
              <a:rPr lang="mi-NZ" sz="10000" dirty="0"/>
              <a:t>Confirmation of minutes 18/2/2017</a:t>
            </a:r>
            <a:endParaRPr lang="en-NZ" sz="10000" dirty="0"/>
          </a:p>
          <a:p>
            <a:pPr marL="530225" lvl="0" indent="-530225">
              <a:buFont typeface="+mj-lt"/>
              <a:buAutoNum type="arabicPeriod"/>
            </a:pPr>
            <a:r>
              <a:rPr lang="en-GB" sz="10000" dirty="0"/>
              <a:t>Annual Report and Plan for the Trust</a:t>
            </a:r>
            <a:endParaRPr lang="en-NZ" sz="10000" dirty="0"/>
          </a:p>
          <a:p>
            <a:pPr marL="530225" lvl="0" indent="-530225">
              <a:buFont typeface="+mj-lt"/>
              <a:buAutoNum type="arabicPeriod"/>
            </a:pPr>
            <a:r>
              <a:rPr lang="en-GB" sz="10000" dirty="0"/>
              <a:t>Annual Report and Plan for RHL and RIL</a:t>
            </a:r>
          </a:p>
          <a:p>
            <a:pPr marL="530225" lvl="0" indent="-530225">
              <a:buFont typeface="+mj-lt"/>
              <a:buAutoNum type="arabicPeriod"/>
            </a:pPr>
            <a:r>
              <a:rPr lang="en-GB" sz="10000" dirty="0"/>
              <a:t>Confirmation of Trustees</a:t>
            </a:r>
          </a:p>
          <a:p>
            <a:pPr marL="530225" lvl="0" indent="-530225">
              <a:buFont typeface="+mj-lt"/>
              <a:buAutoNum type="arabicPeriod"/>
            </a:pPr>
            <a:r>
              <a:rPr lang="en-GB" sz="10000" dirty="0"/>
              <a:t>Appointment of Auditor</a:t>
            </a:r>
          </a:p>
          <a:p>
            <a:pPr marL="530225" lvl="0" indent="-530225">
              <a:buFont typeface="+mj-lt"/>
              <a:buAutoNum type="arabicPeriod"/>
            </a:pPr>
            <a:r>
              <a:rPr lang="en-GB" sz="10000" dirty="0"/>
              <a:t>General Business</a:t>
            </a:r>
          </a:p>
          <a:p>
            <a:pPr marL="530225" lvl="0" indent="-530225">
              <a:buFont typeface="+mj-lt"/>
              <a:buAutoNum type="arabicPeriod"/>
            </a:pPr>
            <a:r>
              <a:rPr lang="en-GB" sz="10000" dirty="0"/>
              <a:t>Closing of Trust business</a:t>
            </a:r>
          </a:p>
          <a:p>
            <a:pPr marL="530225" lvl="0" indent="-530225">
              <a:buFont typeface="+mj-lt"/>
              <a:buAutoNum type="arabicPeriod"/>
            </a:pPr>
            <a:r>
              <a:rPr lang="en-GB" sz="10000" dirty="0"/>
              <a:t>Karakia whakamutunga</a:t>
            </a:r>
            <a:endParaRPr lang="en-NZ" sz="10000" dirty="0"/>
          </a:p>
        </p:txBody>
      </p:sp>
    </p:spTree>
    <p:extLst>
      <p:ext uri="{BB962C8B-B14F-4D97-AF65-F5344CB8AC3E}">
        <p14:creationId xmlns:p14="http://schemas.microsoft.com/office/powerpoint/2010/main" val="128420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chemeClr val="tx1"/>
                </a:solidFill>
              </a:rPr>
              <a:t>Annual General Meetings</a:t>
            </a:r>
          </a:p>
        </p:txBody>
      </p:sp>
      <p:sp>
        <p:nvSpPr>
          <p:cNvPr id="3" name="Content Placeholder 2"/>
          <p:cNvSpPr>
            <a:spLocks noGrp="1"/>
          </p:cNvSpPr>
          <p:nvPr>
            <p:ph idx="1"/>
          </p:nvPr>
        </p:nvSpPr>
        <p:spPr/>
        <p:txBody>
          <a:bodyPr>
            <a:normAutofit/>
          </a:bodyPr>
          <a:lstStyle/>
          <a:p>
            <a:r>
              <a:rPr lang="en-NZ" sz="2800" dirty="0"/>
              <a:t>The Trust Deeds require that an Annual General Meeting be held for both:</a:t>
            </a:r>
          </a:p>
          <a:p>
            <a:pPr lvl="1"/>
            <a:r>
              <a:rPr lang="en-NZ" dirty="0"/>
              <a:t>The Settlement Trust and</a:t>
            </a:r>
          </a:p>
          <a:p>
            <a:pPr lvl="1"/>
            <a:r>
              <a:rPr lang="en-NZ" dirty="0"/>
              <a:t>The Trust</a:t>
            </a:r>
          </a:p>
          <a:p>
            <a:r>
              <a:rPr lang="en-NZ" sz="2800" dirty="0"/>
              <a:t>The Annual Report 2017 is a consolidated view of reporting and planning for the whole Group</a:t>
            </a:r>
          </a:p>
          <a:p>
            <a:r>
              <a:rPr lang="en-NZ" sz="2800" dirty="0"/>
              <a:t>The business of the Settlement Trust is transacted by the Trust</a:t>
            </a:r>
          </a:p>
        </p:txBody>
      </p:sp>
    </p:spTree>
    <p:extLst>
      <p:ext uri="{BB962C8B-B14F-4D97-AF65-F5344CB8AC3E}">
        <p14:creationId xmlns:p14="http://schemas.microsoft.com/office/powerpoint/2010/main" val="992816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chemeClr val="tx1"/>
                </a:solidFill>
              </a:rPr>
              <a:t>Motion</a:t>
            </a:r>
          </a:p>
        </p:txBody>
      </p:sp>
      <p:sp>
        <p:nvSpPr>
          <p:cNvPr id="3" name="Content Placeholder 2"/>
          <p:cNvSpPr>
            <a:spLocks noGrp="1"/>
          </p:cNvSpPr>
          <p:nvPr>
            <p:ph idx="1"/>
          </p:nvPr>
        </p:nvSpPr>
        <p:spPr>
          <a:xfrm>
            <a:off x="395536" y="1556792"/>
            <a:ext cx="8229600" cy="4968552"/>
          </a:xfrm>
        </p:spPr>
        <p:txBody>
          <a:bodyPr>
            <a:normAutofit lnSpcReduction="10000"/>
          </a:bodyPr>
          <a:lstStyle/>
          <a:p>
            <a:pPr marL="0" indent="0" algn="ctr">
              <a:buNone/>
            </a:pPr>
            <a:r>
              <a:rPr lang="en-NZ" dirty="0"/>
              <a:t>Due to the consolidation </a:t>
            </a:r>
          </a:p>
          <a:p>
            <a:pPr marL="0" indent="0" algn="ctr">
              <a:buNone/>
            </a:pPr>
            <a:r>
              <a:rPr lang="en-NZ" dirty="0"/>
              <a:t>of annual reporting and planning</a:t>
            </a:r>
          </a:p>
          <a:p>
            <a:pPr marL="0" indent="0" algn="ctr">
              <a:buNone/>
            </a:pPr>
            <a:r>
              <a:rPr lang="en-NZ" dirty="0"/>
              <a:t>in the Annual Report</a:t>
            </a:r>
          </a:p>
          <a:p>
            <a:pPr marL="0" indent="0" algn="ctr">
              <a:buNone/>
            </a:pPr>
            <a:r>
              <a:rPr lang="en-NZ" dirty="0"/>
              <a:t>and to avoid duplication,</a:t>
            </a:r>
          </a:p>
          <a:p>
            <a:pPr marL="0" indent="0" algn="ctr">
              <a:buNone/>
            </a:pPr>
            <a:r>
              <a:rPr lang="en-NZ" dirty="0"/>
              <a:t>all agenda items be deferred</a:t>
            </a:r>
          </a:p>
          <a:p>
            <a:pPr marL="0" indent="0" algn="ctr">
              <a:buNone/>
            </a:pPr>
            <a:r>
              <a:rPr lang="en-NZ" dirty="0"/>
              <a:t>to and included in the AGM for </a:t>
            </a:r>
          </a:p>
          <a:p>
            <a:pPr marL="0" indent="0" algn="ctr">
              <a:buNone/>
            </a:pPr>
            <a:r>
              <a:rPr lang="en-NZ" dirty="0"/>
              <a:t>Te R</a:t>
            </a:r>
            <a:r>
              <a:rPr lang="en-NZ" dirty="0">
                <a:latin typeface="Calibri"/>
                <a:cs typeface="Calibri"/>
              </a:rPr>
              <a:t>ūnanga a </a:t>
            </a:r>
            <a:r>
              <a:rPr lang="en-NZ" dirty="0">
                <a:latin typeface="+mj-lt"/>
                <a:cs typeface="Calibri"/>
              </a:rPr>
              <a:t>Rangit</a:t>
            </a:r>
            <a:r>
              <a:rPr lang="en-NZ" dirty="0">
                <a:latin typeface="+mj-lt"/>
                <a:cs typeface="Arial"/>
              </a:rPr>
              <a:t>āne o Wairau Trust </a:t>
            </a:r>
          </a:p>
          <a:p>
            <a:pPr marL="0" indent="0" algn="ctr">
              <a:buNone/>
            </a:pPr>
            <a:endParaRPr lang="en-NZ" dirty="0">
              <a:latin typeface="+mj-lt"/>
              <a:cs typeface="Arial"/>
            </a:endParaRPr>
          </a:p>
          <a:p>
            <a:pPr marL="0" indent="0" algn="ctr">
              <a:buNone/>
            </a:pPr>
            <a:r>
              <a:rPr lang="en-NZ" sz="2800" b="1" dirty="0">
                <a:latin typeface="+mj-lt"/>
                <a:cs typeface="Arial"/>
              </a:rPr>
              <a:t>Close Rangitane o Wairau Settlement Trust AGM</a:t>
            </a:r>
            <a:endParaRPr lang="en-NZ" sz="2800" b="1" dirty="0">
              <a:latin typeface="+mj-lt"/>
            </a:endParaRPr>
          </a:p>
          <a:p>
            <a:endParaRPr lang="en-NZ" dirty="0"/>
          </a:p>
        </p:txBody>
      </p:sp>
    </p:spTree>
    <p:extLst>
      <p:ext uri="{BB962C8B-B14F-4D97-AF65-F5344CB8AC3E}">
        <p14:creationId xmlns:p14="http://schemas.microsoft.com/office/powerpoint/2010/main" val="3976540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3600" b="1" dirty="0"/>
              <a:t>Te R</a:t>
            </a:r>
            <a:r>
              <a:rPr lang="en-NZ" sz="3600" b="1" dirty="0">
                <a:latin typeface="Calibri"/>
                <a:cs typeface="Calibri"/>
              </a:rPr>
              <a:t>ūnanga a Rangitāne o Wairau Trust</a:t>
            </a:r>
            <a:br>
              <a:rPr lang="en-NZ" sz="3600" b="1" dirty="0">
                <a:latin typeface="Calibri"/>
                <a:cs typeface="Calibri"/>
              </a:rPr>
            </a:br>
            <a:r>
              <a:rPr lang="en-NZ" sz="5300" b="1" dirty="0">
                <a:latin typeface="Calibri"/>
                <a:cs typeface="Calibri"/>
              </a:rPr>
              <a:t>AGENDA</a:t>
            </a:r>
            <a:endParaRPr lang="en-NZ" sz="6000" b="1" dirty="0"/>
          </a:p>
        </p:txBody>
      </p:sp>
      <p:sp>
        <p:nvSpPr>
          <p:cNvPr id="3" name="Content Placeholder 2"/>
          <p:cNvSpPr>
            <a:spLocks noGrp="1"/>
          </p:cNvSpPr>
          <p:nvPr>
            <p:ph idx="1"/>
          </p:nvPr>
        </p:nvSpPr>
        <p:spPr/>
        <p:txBody>
          <a:bodyPr>
            <a:normAutofit fontScale="32500" lnSpcReduction="20000"/>
          </a:bodyPr>
          <a:lstStyle/>
          <a:p>
            <a:pPr marL="530225" lvl="0" indent="-530225">
              <a:buFont typeface="+mj-lt"/>
              <a:buAutoNum type="arabicPeriod"/>
            </a:pPr>
            <a:r>
              <a:rPr lang="en-GB" sz="9600" dirty="0"/>
              <a:t>Present/Apologies</a:t>
            </a:r>
          </a:p>
          <a:p>
            <a:pPr marL="530225" lvl="0" indent="-530225">
              <a:buFont typeface="+mj-lt"/>
              <a:buAutoNum type="arabicPeriod"/>
            </a:pPr>
            <a:r>
              <a:rPr lang="mi-NZ" sz="9600" dirty="0"/>
              <a:t>Confirmation of minutes 18/2/2017</a:t>
            </a:r>
            <a:endParaRPr lang="en-NZ" sz="9600" dirty="0"/>
          </a:p>
          <a:p>
            <a:pPr marL="530225" lvl="0" indent="-530225">
              <a:buFont typeface="+mj-lt"/>
              <a:buAutoNum type="arabicPeriod"/>
            </a:pPr>
            <a:r>
              <a:rPr lang="en-GB" sz="9600" dirty="0"/>
              <a:t>Annual Report/Plan for the Trust</a:t>
            </a:r>
            <a:endParaRPr lang="en-NZ" sz="9600" dirty="0"/>
          </a:p>
          <a:p>
            <a:pPr marL="530225" lvl="0" indent="-530225">
              <a:buFont typeface="+mj-lt"/>
              <a:buAutoNum type="arabicPeriod"/>
            </a:pPr>
            <a:r>
              <a:rPr lang="en-GB" sz="9600" dirty="0"/>
              <a:t>Annual Report/Plan for RHL and RIL</a:t>
            </a:r>
          </a:p>
          <a:p>
            <a:pPr marL="530225" lvl="0" indent="-530225">
              <a:buFont typeface="+mj-lt"/>
              <a:buAutoNum type="arabicPeriod"/>
            </a:pPr>
            <a:r>
              <a:rPr lang="en-GB" sz="9600" dirty="0"/>
              <a:t>Confirmation of Trustees</a:t>
            </a:r>
          </a:p>
          <a:p>
            <a:pPr marL="530225" lvl="0" indent="-530225">
              <a:buFont typeface="+mj-lt"/>
              <a:buAutoNum type="arabicPeriod"/>
            </a:pPr>
            <a:r>
              <a:rPr lang="en-GB" sz="9600" dirty="0"/>
              <a:t>Appointment of Auditor</a:t>
            </a:r>
          </a:p>
          <a:p>
            <a:pPr marL="530225" lvl="0" indent="-530225">
              <a:buFont typeface="+mj-lt"/>
              <a:buAutoNum type="arabicPeriod"/>
            </a:pPr>
            <a:r>
              <a:rPr lang="en-GB" sz="9600" dirty="0"/>
              <a:t>General Business</a:t>
            </a:r>
          </a:p>
          <a:p>
            <a:pPr marL="530225" lvl="0" indent="-530225">
              <a:buFont typeface="+mj-lt"/>
              <a:buAutoNum type="arabicPeriod"/>
            </a:pPr>
            <a:r>
              <a:rPr lang="en-GB" sz="9600" dirty="0"/>
              <a:t>Closing of Trust business</a:t>
            </a:r>
          </a:p>
          <a:p>
            <a:pPr marL="530225" lvl="0" indent="-530225">
              <a:buFont typeface="+mj-lt"/>
              <a:buAutoNum type="arabicPeriod"/>
            </a:pPr>
            <a:r>
              <a:rPr lang="en-GB" sz="9600" dirty="0"/>
              <a:t>Karakia whakamutunga</a:t>
            </a:r>
            <a:endParaRPr lang="en-NZ" dirty="0"/>
          </a:p>
        </p:txBody>
      </p:sp>
    </p:spTree>
    <p:extLst>
      <p:ext uri="{BB962C8B-B14F-4D97-AF65-F5344CB8AC3E}">
        <p14:creationId xmlns:p14="http://schemas.microsoft.com/office/powerpoint/2010/main" val="2657473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a:t>Previous Minutes</a:t>
            </a:r>
            <a:br>
              <a:rPr lang="en-NZ" b="1" dirty="0"/>
            </a:br>
            <a:r>
              <a:rPr lang="en-NZ" b="1" dirty="0"/>
              <a:t>AGM 18 February 2017</a:t>
            </a:r>
          </a:p>
        </p:txBody>
      </p:sp>
      <p:sp>
        <p:nvSpPr>
          <p:cNvPr id="3" name="Content Placeholder 2"/>
          <p:cNvSpPr>
            <a:spLocks noGrp="1"/>
          </p:cNvSpPr>
          <p:nvPr>
            <p:ph idx="1"/>
          </p:nvPr>
        </p:nvSpPr>
        <p:spPr/>
        <p:txBody>
          <a:bodyPr/>
          <a:lstStyle/>
          <a:p>
            <a:r>
              <a:rPr lang="en-NZ" dirty="0"/>
              <a:t>Corrections</a:t>
            </a:r>
          </a:p>
          <a:p>
            <a:r>
              <a:rPr lang="en-NZ" dirty="0"/>
              <a:t>Clarification</a:t>
            </a:r>
          </a:p>
          <a:p>
            <a:r>
              <a:rPr lang="en-NZ" dirty="0"/>
              <a:t>Changes</a:t>
            </a:r>
          </a:p>
          <a:p>
            <a:r>
              <a:rPr lang="mi-NZ" dirty="0"/>
              <a:t>C</a:t>
            </a:r>
            <a:r>
              <a:rPr lang="en-NZ" dirty="0"/>
              <a:t>onfirmation</a:t>
            </a:r>
          </a:p>
        </p:txBody>
      </p:sp>
    </p:spTree>
    <p:extLst>
      <p:ext uri="{BB962C8B-B14F-4D97-AF65-F5344CB8AC3E}">
        <p14:creationId xmlns:p14="http://schemas.microsoft.com/office/powerpoint/2010/main" val="2920264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Annual Report</a:t>
            </a:r>
          </a:p>
        </p:txBody>
      </p:sp>
      <p:sp>
        <p:nvSpPr>
          <p:cNvPr id="3" name="Content Placeholder 2"/>
          <p:cNvSpPr>
            <a:spLocks noGrp="1"/>
          </p:cNvSpPr>
          <p:nvPr>
            <p:ph idx="1"/>
          </p:nvPr>
        </p:nvSpPr>
        <p:spPr/>
        <p:txBody>
          <a:bodyPr>
            <a:normAutofit fontScale="92500" lnSpcReduction="20000"/>
          </a:bodyPr>
          <a:lstStyle/>
          <a:p>
            <a:r>
              <a:rPr lang="en-NZ" dirty="0"/>
              <a:t>Chairperson’s Report</a:t>
            </a:r>
          </a:p>
          <a:p>
            <a:r>
              <a:rPr lang="en-NZ" dirty="0"/>
              <a:t>Financial Report</a:t>
            </a:r>
          </a:p>
          <a:p>
            <a:pPr lvl="1"/>
            <a:r>
              <a:rPr lang="en-NZ" b="1" dirty="0"/>
              <a:t>Kendons</a:t>
            </a:r>
            <a:r>
              <a:rPr lang="en-NZ" dirty="0"/>
              <a:t>, Dylan Stewart and Alastair Lloyd</a:t>
            </a:r>
          </a:p>
          <a:p>
            <a:r>
              <a:rPr lang="en-NZ" dirty="0"/>
              <a:t>Audit Report</a:t>
            </a:r>
          </a:p>
          <a:p>
            <a:pPr lvl="1"/>
            <a:r>
              <a:rPr lang="en-NZ" b="1" dirty="0"/>
              <a:t>Deloitte</a:t>
            </a:r>
            <a:r>
              <a:rPr lang="en-NZ" dirty="0"/>
              <a:t>, Trevor Deed</a:t>
            </a:r>
          </a:p>
          <a:p>
            <a:r>
              <a:rPr lang="mi-NZ" dirty="0"/>
              <a:t>L</a:t>
            </a:r>
            <a:r>
              <a:rPr lang="en-NZ" dirty="0"/>
              <a:t>egal Issues</a:t>
            </a:r>
          </a:p>
          <a:p>
            <a:pPr lvl="1"/>
            <a:r>
              <a:rPr lang="mi-NZ" b="1" dirty="0"/>
              <a:t>Kahui Legal</a:t>
            </a:r>
            <a:r>
              <a:rPr lang="mi-NZ" dirty="0"/>
              <a:t>, Damian Stone</a:t>
            </a:r>
          </a:p>
          <a:p>
            <a:pPr lvl="1"/>
            <a:r>
              <a:rPr lang="mi-NZ" b="1" dirty="0"/>
              <a:t>Radich Law</a:t>
            </a:r>
            <a:r>
              <a:rPr lang="mi-NZ" dirty="0"/>
              <a:t>, Peter Radich</a:t>
            </a:r>
            <a:endParaRPr lang="en-NZ" dirty="0"/>
          </a:p>
          <a:p>
            <a:r>
              <a:rPr lang="en-NZ" dirty="0"/>
              <a:t>RHL/RIL Report</a:t>
            </a:r>
          </a:p>
          <a:p>
            <a:pPr lvl="1"/>
            <a:r>
              <a:rPr lang="en-NZ" b="1" dirty="0"/>
              <a:t>Directors</a:t>
            </a:r>
            <a:r>
              <a:rPr lang="en-NZ" dirty="0"/>
              <a:t>, Andrew West and Judith MacDonald</a:t>
            </a:r>
          </a:p>
          <a:p>
            <a:endParaRPr lang="en-NZ" dirty="0"/>
          </a:p>
          <a:p>
            <a:endParaRPr lang="en-NZ" dirty="0"/>
          </a:p>
        </p:txBody>
      </p:sp>
    </p:spTree>
    <p:extLst>
      <p:ext uri="{BB962C8B-B14F-4D97-AF65-F5344CB8AC3E}">
        <p14:creationId xmlns:p14="http://schemas.microsoft.com/office/powerpoint/2010/main" val="354882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dirty="0">
                <a:solidFill>
                  <a:schemeClr val="tx1"/>
                </a:solidFill>
              </a:rPr>
              <a:t>Chairperson’s Report</a:t>
            </a:r>
          </a:p>
        </p:txBody>
      </p:sp>
      <p:sp>
        <p:nvSpPr>
          <p:cNvPr id="3" name="Content Placeholder 2"/>
          <p:cNvSpPr>
            <a:spLocks noGrp="1"/>
          </p:cNvSpPr>
          <p:nvPr>
            <p:ph idx="1"/>
          </p:nvPr>
        </p:nvSpPr>
        <p:spPr>
          <a:xfrm>
            <a:off x="457200" y="1600200"/>
            <a:ext cx="8229600" cy="4853136"/>
          </a:xfrm>
        </p:spPr>
        <p:txBody>
          <a:bodyPr>
            <a:normAutofit fontScale="92500" lnSpcReduction="10000"/>
          </a:bodyPr>
          <a:lstStyle/>
          <a:p>
            <a:r>
              <a:rPr lang="en-NZ" sz="2800" dirty="0"/>
              <a:t>Taken as read</a:t>
            </a:r>
          </a:p>
          <a:p>
            <a:r>
              <a:rPr lang="en-NZ" sz="2800" dirty="0"/>
              <a:t>Questions?</a:t>
            </a:r>
          </a:p>
          <a:p>
            <a:r>
              <a:rPr lang="en-NZ" sz="2800" b="1" dirty="0">
                <a:solidFill>
                  <a:srgbClr val="C00000"/>
                </a:solidFill>
              </a:rPr>
              <a:t>Our People</a:t>
            </a:r>
          </a:p>
          <a:p>
            <a:pPr lvl="1"/>
            <a:r>
              <a:rPr lang="en-NZ" sz="2400" b="1" dirty="0"/>
              <a:t>Kaum</a:t>
            </a:r>
            <a:r>
              <a:rPr lang="mi-NZ" sz="2400" b="1" dirty="0"/>
              <a:t>ātua </a:t>
            </a:r>
            <a:r>
              <a:rPr lang="mi-NZ" sz="2400" dirty="0"/>
              <a:t>(Moira Carey)</a:t>
            </a:r>
          </a:p>
          <a:p>
            <a:pPr lvl="1"/>
            <a:r>
              <a:rPr lang="mi-NZ" sz="2400" b="1" dirty="0"/>
              <a:t>Hauora</a:t>
            </a:r>
            <a:r>
              <a:rPr lang="mi-NZ" sz="2400" dirty="0"/>
              <a:t> (Lauree Ashworth)</a:t>
            </a:r>
          </a:p>
          <a:p>
            <a:pPr lvl="1"/>
            <a:r>
              <a:rPr lang="mi-NZ" sz="2400" b="1" dirty="0"/>
              <a:t>Putea Tautoko </a:t>
            </a:r>
            <a:r>
              <a:rPr lang="mi-NZ" sz="2400" dirty="0"/>
              <a:t>(Lauree Ashworth)</a:t>
            </a:r>
          </a:p>
          <a:p>
            <a:pPr lvl="1"/>
            <a:r>
              <a:rPr lang="mi-NZ" sz="2400" b="1" dirty="0"/>
              <a:t>Rangatahi</a:t>
            </a:r>
            <a:r>
              <a:rPr lang="mi-NZ" sz="2400" dirty="0"/>
              <a:t> (Te Ata Tuhimata)</a:t>
            </a:r>
          </a:p>
          <a:p>
            <a:pPr lvl="1"/>
            <a:r>
              <a:rPr lang="mi-NZ" sz="2400" b="1" dirty="0"/>
              <a:t>Te Kohi Kai </a:t>
            </a:r>
            <a:r>
              <a:rPr lang="mi-NZ" sz="2400" dirty="0"/>
              <a:t>(Rick Andrell)</a:t>
            </a:r>
          </a:p>
          <a:p>
            <a:pPr lvl="1"/>
            <a:r>
              <a:rPr lang="mi-NZ" sz="2400" b="1" dirty="0"/>
              <a:t>Mātauranga</a:t>
            </a:r>
            <a:r>
              <a:rPr lang="mi-NZ" sz="2400" dirty="0"/>
              <a:t> (Pikihuia Reihana)</a:t>
            </a:r>
          </a:p>
          <a:p>
            <a:r>
              <a:rPr lang="mi-NZ" sz="2800" b="1" dirty="0">
                <a:solidFill>
                  <a:srgbClr val="C00000"/>
                </a:solidFill>
              </a:rPr>
              <a:t>Our Culture and Language </a:t>
            </a:r>
            <a:r>
              <a:rPr lang="mi-NZ" sz="2400" dirty="0"/>
              <a:t>(Janis de Thierry/Jeremy MacLeod)</a:t>
            </a:r>
          </a:p>
          <a:p>
            <a:r>
              <a:rPr lang="mi-NZ" sz="2800" b="1" dirty="0">
                <a:solidFill>
                  <a:srgbClr val="C00000"/>
                </a:solidFill>
              </a:rPr>
              <a:t>Our Organisational Management </a:t>
            </a:r>
            <a:r>
              <a:rPr lang="mi-NZ" sz="2400" dirty="0"/>
              <a:t>(Leigh MacDonald)</a:t>
            </a:r>
            <a:endParaRPr lang="mi-NZ" sz="2400" b="1" dirty="0">
              <a:solidFill>
                <a:srgbClr val="C00000"/>
              </a:solidFill>
            </a:endParaRPr>
          </a:p>
          <a:p>
            <a:r>
              <a:rPr lang="mi-NZ" sz="2800" b="1" dirty="0">
                <a:solidFill>
                  <a:srgbClr val="C00000"/>
                </a:solidFill>
              </a:rPr>
              <a:t>Our Environment </a:t>
            </a:r>
            <a:r>
              <a:rPr lang="mi-NZ" sz="2400" dirty="0"/>
              <a:t>(Geoff Mullen)</a:t>
            </a:r>
            <a:endParaRPr lang="en-NZ" sz="2400" dirty="0"/>
          </a:p>
        </p:txBody>
      </p:sp>
    </p:spTree>
    <p:extLst>
      <p:ext uri="{BB962C8B-B14F-4D97-AF65-F5344CB8AC3E}">
        <p14:creationId xmlns:p14="http://schemas.microsoft.com/office/powerpoint/2010/main" val="627788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131F-ADC3-42E5-BE49-02DA5B697F87}"/>
              </a:ext>
            </a:extLst>
          </p:cNvPr>
          <p:cNvSpPr>
            <a:spLocks noGrp="1"/>
          </p:cNvSpPr>
          <p:nvPr>
            <p:ph type="title"/>
          </p:nvPr>
        </p:nvSpPr>
        <p:spPr/>
        <p:txBody>
          <a:bodyPr/>
          <a:lstStyle/>
          <a:p>
            <a:r>
              <a:rPr lang="mi-NZ" dirty="0"/>
              <a:t>Our Culture and Language</a:t>
            </a:r>
            <a:endParaRPr lang="en-NZ" dirty="0"/>
          </a:p>
        </p:txBody>
      </p:sp>
      <p:sp>
        <p:nvSpPr>
          <p:cNvPr id="3" name="Content Placeholder 2">
            <a:extLst>
              <a:ext uri="{FF2B5EF4-FFF2-40B4-BE49-F238E27FC236}">
                <a16:creationId xmlns:a16="http://schemas.microsoft.com/office/drawing/2014/main" id="{B2AC89E8-B441-46AD-844F-1E57B8CAA457}"/>
              </a:ext>
            </a:extLst>
          </p:cNvPr>
          <p:cNvSpPr>
            <a:spLocks noGrp="1"/>
          </p:cNvSpPr>
          <p:nvPr>
            <p:ph idx="1"/>
          </p:nvPr>
        </p:nvSpPr>
        <p:spPr/>
        <p:txBody>
          <a:bodyPr/>
          <a:lstStyle/>
          <a:p>
            <a:r>
              <a:rPr lang="mi-NZ" dirty="0"/>
              <a:t>Te Reo Māori strategy</a:t>
            </a:r>
          </a:p>
          <a:p>
            <a:r>
              <a:rPr lang="mi-NZ" dirty="0"/>
              <a:t>Kurawhakarauora 3-5 November – Ōmaka</a:t>
            </a:r>
            <a:endParaRPr lang="en-NZ" dirty="0"/>
          </a:p>
        </p:txBody>
      </p:sp>
    </p:spTree>
    <p:extLst>
      <p:ext uri="{BB962C8B-B14F-4D97-AF65-F5344CB8AC3E}">
        <p14:creationId xmlns:p14="http://schemas.microsoft.com/office/powerpoint/2010/main" val="2444276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4A0D1-38AD-4656-A180-7B317D0CA6DC}"/>
              </a:ext>
            </a:extLst>
          </p:cNvPr>
          <p:cNvSpPr>
            <a:spLocks noGrp="1"/>
          </p:cNvSpPr>
          <p:nvPr>
            <p:ph type="title"/>
          </p:nvPr>
        </p:nvSpPr>
        <p:spPr/>
        <p:txBody>
          <a:bodyPr/>
          <a:lstStyle/>
          <a:p>
            <a:r>
              <a:rPr lang="mi-NZ" dirty="0"/>
              <a:t>Organisational Management</a:t>
            </a:r>
            <a:endParaRPr lang="en-NZ" dirty="0"/>
          </a:p>
        </p:txBody>
      </p:sp>
      <p:sp>
        <p:nvSpPr>
          <p:cNvPr id="3" name="Content Placeholder 2">
            <a:extLst>
              <a:ext uri="{FF2B5EF4-FFF2-40B4-BE49-F238E27FC236}">
                <a16:creationId xmlns:a16="http://schemas.microsoft.com/office/drawing/2014/main" id="{59852DCE-45C6-4E1F-9C6B-4A628D6972B9}"/>
              </a:ext>
            </a:extLst>
          </p:cNvPr>
          <p:cNvSpPr>
            <a:spLocks noGrp="1"/>
          </p:cNvSpPr>
          <p:nvPr>
            <p:ph idx="1"/>
          </p:nvPr>
        </p:nvSpPr>
        <p:spPr/>
        <p:txBody>
          <a:bodyPr/>
          <a:lstStyle/>
          <a:p>
            <a:pPr lvl="0"/>
            <a:r>
              <a:rPr lang="en-NZ" dirty="0"/>
              <a:t>HR policies, procedures and templates</a:t>
            </a:r>
          </a:p>
          <a:p>
            <a:pPr lvl="0"/>
            <a:r>
              <a:rPr lang="en-NZ" dirty="0"/>
              <a:t>Health &amp; Safety management plan</a:t>
            </a:r>
          </a:p>
          <a:p>
            <a:pPr lvl="0"/>
            <a:r>
              <a:rPr lang="en-NZ" dirty="0"/>
              <a:t>Standardising employment agreements</a:t>
            </a:r>
          </a:p>
          <a:p>
            <a:pPr lvl="0"/>
            <a:r>
              <a:rPr lang="mi-NZ" dirty="0"/>
              <a:t>S</a:t>
            </a:r>
            <a:r>
              <a:rPr lang="en-NZ" dirty="0"/>
              <a:t>ick leave allocation </a:t>
            </a:r>
          </a:p>
          <a:p>
            <a:pPr lvl="0"/>
            <a:r>
              <a:rPr lang="en-NZ" dirty="0"/>
              <a:t>General Manager recruitment update</a:t>
            </a:r>
          </a:p>
          <a:p>
            <a:endParaRPr lang="en-NZ" dirty="0"/>
          </a:p>
        </p:txBody>
      </p:sp>
    </p:spTree>
    <p:extLst>
      <p:ext uri="{BB962C8B-B14F-4D97-AF65-F5344CB8AC3E}">
        <p14:creationId xmlns:p14="http://schemas.microsoft.com/office/powerpoint/2010/main" val="50174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BFDCD-4191-46DC-8E04-CF3E49CF03AF}"/>
              </a:ext>
            </a:extLst>
          </p:cNvPr>
          <p:cNvSpPr>
            <a:spLocks noGrp="1"/>
          </p:cNvSpPr>
          <p:nvPr>
            <p:ph type="title"/>
          </p:nvPr>
        </p:nvSpPr>
        <p:spPr/>
        <p:txBody>
          <a:bodyPr/>
          <a:lstStyle/>
          <a:p>
            <a:r>
              <a:rPr lang="mi-NZ" b="1" dirty="0"/>
              <a:t>Our Environment</a:t>
            </a:r>
            <a:endParaRPr lang="en-NZ" b="1" dirty="0"/>
          </a:p>
        </p:txBody>
      </p:sp>
      <p:sp>
        <p:nvSpPr>
          <p:cNvPr id="3" name="Content Placeholder 2">
            <a:extLst>
              <a:ext uri="{FF2B5EF4-FFF2-40B4-BE49-F238E27FC236}">
                <a16:creationId xmlns:a16="http://schemas.microsoft.com/office/drawing/2014/main" id="{AE358DF7-9D3B-433C-88CC-9868252FF695}"/>
              </a:ext>
            </a:extLst>
          </p:cNvPr>
          <p:cNvSpPr>
            <a:spLocks noGrp="1"/>
          </p:cNvSpPr>
          <p:nvPr>
            <p:ph idx="1"/>
          </p:nvPr>
        </p:nvSpPr>
        <p:spPr/>
        <p:txBody>
          <a:bodyPr>
            <a:normAutofit/>
          </a:bodyPr>
          <a:lstStyle/>
          <a:p>
            <a:pPr marL="0" indent="0">
              <a:buNone/>
            </a:pPr>
            <a:r>
              <a:rPr lang="mi-NZ" dirty="0"/>
              <a:t>Current initiatives underway:</a:t>
            </a:r>
          </a:p>
          <a:p>
            <a:r>
              <a:rPr lang="mi-NZ" dirty="0"/>
              <a:t>Environmental Management Plan with values based policy statements</a:t>
            </a:r>
          </a:p>
          <a:p>
            <a:r>
              <a:rPr lang="mi-NZ" dirty="0"/>
              <a:t>Te Pokohiwi management plan and protection</a:t>
            </a:r>
          </a:p>
          <a:p>
            <a:r>
              <a:rPr lang="mi-NZ" dirty="0"/>
              <a:t>Wairau Lagoon and protection mechanisms</a:t>
            </a:r>
          </a:p>
          <a:p>
            <a:r>
              <a:rPr lang="mi-NZ" dirty="0"/>
              <a:t>Marlborough Environment Plan</a:t>
            </a:r>
          </a:p>
          <a:p>
            <a:r>
              <a:rPr lang="mi-NZ" dirty="0"/>
              <a:t>Kaitiaki training programme</a:t>
            </a:r>
          </a:p>
          <a:p>
            <a:endParaRPr lang="mi-NZ" dirty="0"/>
          </a:p>
          <a:p>
            <a:endParaRPr lang="en-NZ" dirty="0"/>
          </a:p>
        </p:txBody>
      </p:sp>
    </p:spTree>
    <p:extLst>
      <p:ext uri="{BB962C8B-B14F-4D97-AF65-F5344CB8AC3E}">
        <p14:creationId xmlns:p14="http://schemas.microsoft.com/office/powerpoint/2010/main" val="1991752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chemeClr val="tx1"/>
                </a:solidFill>
              </a:rPr>
              <a:t>Mihimihi</a:t>
            </a:r>
          </a:p>
        </p:txBody>
      </p:sp>
      <p:sp>
        <p:nvSpPr>
          <p:cNvPr id="3" name="Content Placeholder 2"/>
          <p:cNvSpPr>
            <a:spLocks noGrp="1"/>
          </p:cNvSpPr>
          <p:nvPr>
            <p:ph idx="1"/>
          </p:nvPr>
        </p:nvSpPr>
        <p:spPr/>
        <p:txBody>
          <a:bodyPr>
            <a:normAutofit lnSpcReduction="10000"/>
          </a:bodyPr>
          <a:lstStyle/>
          <a:p>
            <a:r>
              <a:rPr lang="en-NZ" dirty="0"/>
              <a:t>Mihi Whakatau / Karakia / H</a:t>
            </a:r>
            <a:r>
              <a:rPr lang="en-NZ" dirty="0">
                <a:latin typeface="Calibri"/>
                <a:cs typeface="Calibri"/>
              </a:rPr>
              <a:t>ī</a:t>
            </a:r>
            <a:r>
              <a:rPr lang="en-NZ" dirty="0"/>
              <a:t>mene</a:t>
            </a:r>
          </a:p>
          <a:p>
            <a:r>
              <a:rPr lang="en-NZ" dirty="0"/>
              <a:t>Introductions</a:t>
            </a:r>
          </a:p>
          <a:p>
            <a:pPr lvl="1"/>
            <a:r>
              <a:rPr lang="en-NZ" dirty="0"/>
              <a:t>Trustees</a:t>
            </a:r>
          </a:p>
          <a:p>
            <a:pPr lvl="1"/>
            <a:r>
              <a:rPr lang="en-NZ" dirty="0"/>
              <a:t>Directors</a:t>
            </a:r>
          </a:p>
          <a:p>
            <a:pPr lvl="1"/>
            <a:r>
              <a:rPr lang="en-NZ" dirty="0"/>
              <a:t>Staff</a:t>
            </a:r>
          </a:p>
          <a:p>
            <a:pPr lvl="1"/>
            <a:r>
              <a:rPr lang="mi-NZ" dirty="0"/>
              <a:t>Advisors</a:t>
            </a:r>
            <a:endParaRPr lang="en-NZ" dirty="0"/>
          </a:p>
          <a:p>
            <a:pPr lvl="1"/>
            <a:r>
              <a:rPr lang="mi-NZ" dirty="0">
                <a:cs typeface="Arial"/>
              </a:rPr>
              <a:t>H</a:t>
            </a:r>
            <a:r>
              <a:rPr lang="en-NZ" dirty="0">
                <a:cs typeface="Arial"/>
              </a:rPr>
              <a:t>ealth &amp; Safety</a:t>
            </a:r>
          </a:p>
          <a:p>
            <a:r>
              <a:rPr lang="en-NZ" dirty="0">
                <a:cs typeface="Arial"/>
              </a:rPr>
              <a:t>Present</a:t>
            </a:r>
          </a:p>
          <a:p>
            <a:r>
              <a:rPr lang="en-NZ" dirty="0">
                <a:cs typeface="Arial"/>
              </a:rPr>
              <a:t>Apologies</a:t>
            </a:r>
            <a:endParaRPr lang="en-NZ" dirty="0"/>
          </a:p>
        </p:txBody>
      </p:sp>
    </p:spTree>
    <p:extLst>
      <p:ext uri="{BB962C8B-B14F-4D97-AF65-F5344CB8AC3E}">
        <p14:creationId xmlns:p14="http://schemas.microsoft.com/office/powerpoint/2010/main" val="2596021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83FE-C992-4D9A-BCAE-187A37E4393A}"/>
              </a:ext>
            </a:extLst>
          </p:cNvPr>
          <p:cNvSpPr>
            <a:spLocks noGrp="1"/>
          </p:cNvSpPr>
          <p:nvPr>
            <p:ph type="title"/>
          </p:nvPr>
        </p:nvSpPr>
        <p:spPr/>
        <p:txBody>
          <a:bodyPr>
            <a:noAutofit/>
          </a:bodyPr>
          <a:lstStyle/>
          <a:p>
            <a:r>
              <a:rPr lang="mi-NZ" b="1" dirty="0"/>
              <a:t>Our Financial Operation</a:t>
            </a:r>
            <a:br>
              <a:rPr lang="mi-NZ" b="1" dirty="0">
                <a:solidFill>
                  <a:schemeClr val="tx1"/>
                </a:solidFill>
              </a:rPr>
            </a:br>
            <a:r>
              <a:rPr lang="mi-NZ" b="1" dirty="0">
                <a:solidFill>
                  <a:schemeClr val="tx1"/>
                </a:solidFill>
              </a:rPr>
              <a:t>Financial Report</a:t>
            </a:r>
            <a:endParaRPr lang="en-NZ" dirty="0"/>
          </a:p>
        </p:txBody>
      </p:sp>
      <p:sp>
        <p:nvSpPr>
          <p:cNvPr id="3" name="Content Placeholder 2">
            <a:extLst>
              <a:ext uri="{FF2B5EF4-FFF2-40B4-BE49-F238E27FC236}">
                <a16:creationId xmlns:a16="http://schemas.microsoft.com/office/drawing/2014/main" id="{1364FE31-3D10-4D9F-9941-AED33ED71494}"/>
              </a:ext>
            </a:extLst>
          </p:cNvPr>
          <p:cNvSpPr>
            <a:spLocks noGrp="1"/>
          </p:cNvSpPr>
          <p:nvPr>
            <p:ph idx="1"/>
          </p:nvPr>
        </p:nvSpPr>
        <p:spPr/>
        <p:txBody>
          <a:bodyPr>
            <a:normAutofit fontScale="92500" lnSpcReduction="10000"/>
          </a:bodyPr>
          <a:lstStyle/>
          <a:p>
            <a:pPr lvl="0"/>
            <a:r>
              <a:rPr lang="en-NZ" dirty="0"/>
              <a:t>New policies &amp; procedures were finalised</a:t>
            </a:r>
          </a:p>
          <a:p>
            <a:pPr lvl="1"/>
            <a:r>
              <a:rPr lang="en-NZ" dirty="0"/>
              <a:t>Followed review in 2016</a:t>
            </a:r>
          </a:p>
          <a:p>
            <a:pPr lvl="1"/>
            <a:r>
              <a:rPr lang="en-NZ" dirty="0"/>
              <a:t>Allow for better &amp; more consistent financial control</a:t>
            </a:r>
          </a:p>
          <a:p>
            <a:pPr lvl="1"/>
            <a:r>
              <a:rPr lang="en-NZ" dirty="0"/>
              <a:t>Includes cash handling, payment authorisation, and travel expenses</a:t>
            </a:r>
          </a:p>
          <a:p>
            <a:pPr lvl="1"/>
            <a:r>
              <a:rPr lang="en-NZ" dirty="0"/>
              <a:t>Included delegated authorities</a:t>
            </a:r>
          </a:p>
          <a:p>
            <a:pPr lvl="0"/>
            <a:r>
              <a:rPr lang="en-NZ" dirty="0"/>
              <a:t>Continued with monthly management reporting to inform the Trustees</a:t>
            </a:r>
          </a:p>
          <a:p>
            <a:pPr lvl="0"/>
            <a:r>
              <a:rPr lang="en-NZ" dirty="0"/>
              <a:t>Continued reviewing and assisting with the regular IRD return filing</a:t>
            </a:r>
          </a:p>
          <a:p>
            <a:endParaRPr lang="en-NZ" dirty="0"/>
          </a:p>
        </p:txBody>
      </p:sp>
    </p:spTree>
    <p:extLst>
      <p:ext uri="{BB962C8B-B14F-4D97-AF65-F5344CB8AC3E}">
        <p14:creationId xmlns:p14="http://schemas.microsoft.com/office/powerpoint/2010/main" val="3658119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i-NZ" b="1" dirty="0">
                <a:solidFill>
                  <a:schemeClr val="tx1"/>
                </a:solidFill>
              </a:rPr>
              <a:t>Financial Report</a:t>
            </a:r>
            <a:endParaRPr lang="en-NZ" b="1" dirty="0">
              <a:solidFill>
                <a:schemeClr val="tx1"/>
              </a:solidFill>
            </a:endParaRPr>
          </a:p>
        </p:txBody>
      </p:sp>
      <p:sp>
        <p:nvSpPr>
          <p:cNvPr id="8" name="Content Placeholder 2"/>
          <p:cNvSpPr txBox="1">
            <a:spLocks/>
          </p:cNvSpPr>
          <p:nvPr/>
        </p:nvSpPr>
        <p:spPr>
          <a:xfrm>
            <a:off x="539552" y="155679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mi-NZ" b="1" dirty="0"/>
              <a:t>Statement of Financial Performance</a:t>
            </a:r>
            <a:endParaRPr lang="en-NZ" b="1" dirty="0"/>
          </a:p>
          <a:p>
            <a:r>
              <a:rPr lang="en-NZ" dirty="0"/>
              <a:t>Group Income </a:t>
            </a:r>
            <a:r>
              <a:rPr lang="en-NZ" b="1" dirty="0"/>
              <a:t>$2.4m </a:t>
            </a:r>
            <a:r>
              <a:rPr lang="en-NZ" dirty="0"/>
              <a:t>(2016: $2.4m)</a:t>
            </a:r>
          </a:p>
          <a:p>
            <a:r>
              <a:rPr lang="en-NZ" dirty="0"/>
              <a:t>Group Expenditure </a:t>
            </a:r>
            <a:r>
              <a:rPr lang="en-NZ" b="1" dirty="0"/>
              <a:t>$2.5m </a:t>
            </a:r>
            <a:r>
              <a:rPr lang="en-NZ" dirty="0"/>
              <a:t>(2016: $1.9m)</a:t>
            </a:r>
          </a:p>
          <a:p>
            <a:pPr lvl="1"/>
            <a:r>
              <a:rPr lang="mi-NZ" dirty="0"/>
              <a:t>Salaries, Wages Contractors ($617k)</a:t>
            </a:r>
          </a:p>
          <a:p>
            <a:pPr lvl="1"/>
            <a:r>
              <a:rPr lang="mi-NZ" dirty="0"/>
              <a:t>Legal Fees ($274k)</a:t>
            </a:r>
          </a:p>
          <a:p>
            <a:pPr lvl="1"/>
            <a:r>
              <a:rPr lang="mi-NZ" dirty="0"/>
              <a:t>General Expenses ($512k)</a:t>
            </a:r>
            <a:endParaRPr lang="en-NZ" dirty="0"/>
          </a:p>
          <a:p>
            <a:r>
              <a:rPr lang="en-NZ" dirty="0"/>
              <a:t>Group Profit $358k (2016: $2.7m)</a:t>
            </a:r>
          </a:p>
          <a:p>
            <a:r>
              <a:rPr lang="en-NZ" dirty="0"/>
              <a:t>Return on Assets in RHL/RIL of 5.6%</a:t>
            </a:r>
          </a:p>
          <a:p>
            <a:endParaRPr lang="en-NZ" dirty="0"/>
          </a:p>
          <a:p>
            <a:endParaRPr lang="en-NZ" dirty="0"/>
          </a:p>
          <a:p>
            <a:pPr lvl="1"/>
            <a:endParaRPr lang="en-NZ" dirty="0"/>
          </a:p>
        </p:txBody>
      </p:sp>
    </p:spTree>
    <p:extLst>
      <p:ext uri="{BB962C8B-B14F-4D97-AF65-F5344CB8AC3E}">
        <p14:creationId xmlns:p14="http://schemas.microsoft.com/office/powerpoint/2010/main" val="2765127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i-NZ" b="1" dirty="0">
                <a:solidFill>
                  <a:schemeClr val="tx1"/>
                </a:solidFill>
              </a:rPr>
              <a:t>Financial Report</a:t>
            </a:r>
            <a:endParaRPr lang="en-NZ" b="1" dirty="0">
              <a:solidFill>
                <a:schemeClr val="tx1"/>
              </a:solidFill>
            </a:endParaRPr>
          </a:p>
        </p:txBody>
      </p:sp>
      <p:sp>
        <p:nvSpPr>
          <p:cNvPr id="8" name="Content Placeholder 2"/>
          <p:cNvSpPr txBox="1">
            <a:spLocks/>
          </p:cNvSpPr>
          <p:nvPr/>
        </p:nvSpPr>
        <p:spPr>
          <a:xfrm>
            <a:off x="539552" y="155679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mi-NZ" b="1" dirty="0"/>
              <a:t>Statement of Financial Position</a:t>
            </a:r>
            <a:endParaRPr lang="en-NZ" b="1" dirty="0"/>
          </a:p>
          <a:p>
            <a:r>
              <a:rPr lang="mi-NZ" dirty="0"/>
              <a:t>Total Trust Funds increased to </a:t>
            </a:r>
            <a:r>
              <a:rPr lang="mi-NZ" b="1" dirty="0"/>
              <a:t>$43.9m</a:t>
            </a:r>
          </a:p>
          <a:p>
            <a:r>
              <a:rPr lang="mi-NZ" dirty="0"/>
              <a:t>Total Assets of </a:t>
            </a:r>
            <a:r>
              <a:rPr lang="mi-NZ" b="1" dirty="0"/>
              <a:t>$44.1m</a:t>
            </a:r>
          </a:p>
          <a:p>
            <a:r>
              <a:rPr lang="mi-NZ" dirty="0"/>
              <a:t>Transferred significant cash to term deposits for higher yields</a:t>
            </a:r>
          </a:p>
          <a:p>
            <a:r>
              <a:rPr lang="mi-NZ" dirty="0"/>
              <a:t>Shares and fish quota values have increased</a:t>
            </a:r>
          </a:p>
          <a:p>
            <a:r>
              <a:rPr lang="mi-NZ" dirty="0"/>
              <a:t>Property values are based on the original</a:t>
            </a:r>
          </a:p>
          <a:p>
            <a:pPr lvl="1"/>
            <a:r>
              <a:rPr lang="mi-NZ" dirty="0"/>
              <a:t>Complete valuation in 2018</a:t>
            </a:r>
            <a:endParaRPr lang="en-NZ" dirty="0"/>
          </a:p>
          <a:p>
            <a:endParaRPr lang="en-NZ" dirty="0"/>
          </a:p>
          <a:p>
            <a:endParaRPr lang="en-NZ" dirty="0"/>
          </a:p>
          <a:p>
            <a:pPr lvl="1"/>
            <a:endParaRPr lang="en-NZ" dirty="0"/>
          </a:p>
        </p:txBody>
      </p:sp>
    </p:spTree>
    <p:extLst>
      <p:ext uri="{BB962C8B-B14F-4D97-AF65-F5344CB8AC3E}">
        <p14:creationId xmlns:p14="http://schemas.microsoft.com/office/powerpoint/2010/main" val="3411663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i-NZ" b="1" dirty="0">
                <a:solidFill>
                  <a:schemeClr val="tx1"/>
                </a:solidFill>
              </a:rPr>
              <a:t>Financial Report</a:t>
            </a:r>
            <a:endParaRPr lang="en-NZ" b="1" dirty="0">
              <a:solidFill>
                <a:schemeClr val="tx1"/>
              </a:solidFill>
            </a:endParaRPr>
          </a:p>
        </p:txBody>
      </p:sp>
      <p:sp>
        <p:nvSpPr>
          <p:cNvPr id="3" name="Content Placeholder 2"/>
          <p:cNvSpPr>
            <a:spLocks noGrp="1"/>
          </p:cNvSpPr>
          <p:nvPr>
            <p:ph idx="1"/>
          </p:nvPr>
        </p:nvSpPr>
        <p:spPr/>
        <p:txBody>
          <a:bodyPr>
            <a:normAutofit/>
          </a:bodyPr>
          <a:lstStyle/>
          <a:p>
            <a:r>
              <a:rPr lang="en-NZ" dirty="0"/>
              <a:t>Salaries, Wages and Contractors</a:t>
            </a:r>
          </a:p>
          <a:p>
            <a:r>
              <a:rPr lang="en-NZ" dirty="0"/>
              <a:t>Legal Fees</a:t>
            </a:r>
          </a:p>
          <a:p>
            <a:r>
              <a:rPr lang="en-NZ" dirty="0"/>
              <a:t>General Expenses</a:t>
            </a:r>
          </a:p>
        </p:txBody>
      </p:sp>
    </p:spTree>
    <p:extLst>
      <p:ext uri="{BB962C8B-B14F-4D97-AF65-F5344CB8AC3E}">
        <p14:creationId xmlns:p14="http://schemas.microsoft.com/office/powerpoint/2010/main" val="2874472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NZ" b="1" dirty="0">
                <a:solidFill>
                  <a:schemeClr val="tx1"/>
                </a:solidFill>
              </a:rPr>
              <a:t>Audit Report - Process</a:t>
            </a:r>
          </a:p>
        </p:txBody>
      </p:sp>
      <p:sp>
        <p:nvSpPr>
          <p:cNvPr id="5" name="Content Placeholder 4"/>
          <p:cNvSpPr>
            <a:spLocks noGrp="1"/>
          </p:cNvSpPr>
          <p:nvPr>
            <p:ph idx="1"/>
          </p:nvPr>
        </p:nvSpPr>
        <p:spPr/>
        <p:txBody>
          <a:bodyPr>
            <a:normAutofit/>
          </a:bodyPr>
          <a:lstStyle/>
          <a:p>
            <a:pPr lvl="0"/>
            <a:r>
              <a:rPr lang="en-NZ" dirty="0"/>
              <a:t>The 2017 Audit process is unchanged from prior years</a:t>
            </a:r>
          </a:p>
          <a:p>
            <a:pPr lvl="0"/>
            <a:r>
              <a:rPr lang="en-NZ" dirty="0"/>
              <a:t>Deloitte audit the Financial Statements of each entity as requested by the Trustees</a:t>
            </a:r>
          </a:p>
          <a:p>
            <a:pPr lvl="0"/>
            <a:r>
              <a:rPr lang="en-NZ" dirty="0"/>
              <a:t>No specific audit work was undertaken on the “Red Paper” by agreement</a:t>
            </a:r>
          </a:p>
          <a:p>
            <a:pPr lvl="0"/>
            <a:endParaRPr lang="en-NZ" dirty="0"/>
          </a:p>
        </p:txBody>
      </p:sp>
    </p:spTree>
    <p:extLst>
      <p:ext uri="{BB962C8B-B14F-4D97-AF65-F5344CB8AC3E}">
        <p14:creationId xmlns:p14="http://schemas.microsoft.com/office/powerpoint/2010/main" val="1042264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dirty="0">
                <a:solidFill>
                  <a:schemeClr val="tx1"/>
                </a:solidFill>
              </a:rPr>
              <a:t>Audit Result</a:t>
            </a:r>
          </a:p>
        </p:txBody>
      </p:sp>
      <p:sp>
        <p:nvSpPr>
          <p:cNvPr id="3" name="Content Placeholder 2"/>
          <p:cNvSpPr>
            <a:spLocks noGrp="1"/>
          </p:cNvSpPr>
          <p:nvPr>
            <p:ph idx="1"/>
          </p:nvPr>
        </p:nvSpPr>
        <p:spPr/>
        <p:txBody>
          <a:bodyPr>
            <a:normAutofit/>
          </a:bodyPr>
          <a:lstStyle/>
          <a:p>
            <a:pPr lvl="0"/>
            <a:endParaRPr lang="en-NZ" sz="2400" dirty="0"/>
          </a:p>
          <a:p>
            <a:endParaRPr lang="en-NZ" sz="3000" dirty="0"/>
          </a:p>
          <a:p>
            <a:endParaRPr lang="en-NZ" sz="3000" dirty="0"/>
          </a:p>
          <a:p>
            <a:endParaRPr lang="en-NZ" sz="3000" dirty="0"/>
          </a:p>
        </p:txBody>
      </p:sp>
      <p:sp>
        <p:nvSpPr>
          <p:cNvPr id="4" name="Content Placeholder 4">
            <a:extLst>
              <a:ext uri="{FF2B5EF4-FFF2-40B4-BE49-F238E27FC236}">
                <a16:creationId xmlns:a16="http://schemas.microsoft.com/office/drawing/2014/main" id="{F98AE009-5521-4BB1-AAD8-62A44248217C}"/>
              </a:ext>
            </a:extLst>
          </p:cNvPr>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NZ" dirty="0"/>
              <a:t>The Trust and Group opinions were issued on 2 August 2017</a:t>
            </a:r>
          </a:p>
          <a:p>
            <a:r>
              <a:rPr lang="en-NZ" dirty="0"/>
              <a:t>They are all “clean” and unqualified</a:t>
            </a:r>
          </a:p>
          <a:p>
            <a:r>
              <a:rPr lang="en-NZ" dirty="0"/>
              <a:t>No changes to accounting policies or assets</a:t>
            </a:r>
          </a:p>
          <a:p>
            <a:r>
              <a:rPr lang="en-NZ" dirty="0"/>
              <a:t>Key judgements implicit in these by Trustees and Directors are that land and buildings assets are recorded at cost and therefore do not report any uplift in value post settlement</a:t>
            </a:r>
          </a:p>
        </p:txBody>
      </p:sp>
    </p:spTree>
    <p:extLst>
      <p:ext uri="{BB962C8B-B14F-4D97-AF65-F5344CB8AC3E}">
        <p14:creationId xmlns:p14="http://schemas.microsoft.com/office/powerpoint/2010/main" val="2365120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chemeClr val="tx1"/>
                </a:solidFill>
              </a:rPr>
              <a:t>Key Audit Findings</a:t>
            </a:r>
          </a:p>
        </p:txBody>
      </p:sp>
      <p:sp>
        <p:nvSpPr>
          <p:cNvPr id="3" name="Content Placeholder 2"/>
          <p:cNvSpPr>
            <a:spLocks noGrp="1"/>
          </p:cNvSpPr>
          <p:nvPr>
            <p:ph idx="1"/>
          </p:nvPr>
        </p:nvSpPr>
        <p:spPr/>
        <p:txBody>
          <a:bodyPr>
            <a:normAutofit fontScale="92500"/>
          </a:bodyPr>
          <a:lstStyle/>
          <a:p>
            <a:pPr lvl="0"/>
            <a:r>
              <a:rPr lang="en-NZ" dirty="0"/>
              <a:t>The lack of internal controls and delegated authorities raised in 2016 remained a factor during the year.  New delegated authorities have now been established by Trustees for 2017-2018</a:t>
            </a:r>
          </a:p>
          <a:p>
            <a:pPr lvl="0"/>
            <a:r>
              <a:rPr lang="en-NZ" dirty="0"/>
              <a:t>Noted that an employee agreement was amended during the year to allow that individual to receive 1% of any future treaty settlements.  This was raised with and has been left with the Trustees to attend to as they see fit</a:t>
            </a:r>
          </a:p>
        </p:txBody>
      </p:sp>
    </p:spTree>
    <p:extLst>
      <p:ext uri="{BB962C8B-B14F-4D97-AF65-F5344CB8AC3E}">
        <p14:creationId xmlns:p14="http://schemas.microsoft.com/office/powerpoint/2010/main" val="444244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Appointment of Auditor</a:t>
            </a:r>
          </a:p>
        </p:txBody>
      </p:sp>
      <p:sp>
        <p:nvSpPr>
          <p:cNvPr id="7" name="Content Placeholder 2"/>
          <p:cNvSpPr txBox="1">
            <a:spLocks/>
          </p:cNvSpPr>
          <p:nvPr/>
        </p:nvSpPr>
        <p:spPr>
          <a:xfrm>
            <a:off x="457200" y="1916832"/>
            <a:ext cx="8229600" cy="28803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NZ" sz="2800" dirty="0"/>
              <a:t>The 7 year audit cycle with Trevor Deed at Deloitte has been completed.  The Trustees can select another partner at Deloitte or go to market</a:t>
            </a:r>
            <a:br>
              <a:rPr lang="en-NZ" sz="2800" dirty="0"/>
            </a:br>
            <a:endParaRPr lang="en-NZ" sz="2800" dirty="0"/>
          </a:p>
          <a:p>
            <a:r>
              <a:rPr lang="en-NZ" sz="2800" dirty="0"/>
              <a:t>The Trustees have agreed to go to market and run a Request for Proposal process</a:t>
            </a:r>
          </a:p>
        </p:txBody>
      </p:sp>
    </p:spTree>
    <p:extLst>
      <p:ext uri="{BB962C8B-B14F-4D97-AF65-F5344CB8AC3E}">
        <p14:creationId xmlns:p14="http://schemas.microsoft.com/office/powerpoint/2010/main" val="1065512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a:t>Our Commercial Operation</a:t>
            </a:r>
            <a:br>
              <a:rPr lang="en-NZ" b="1" dirty="0"/>
            </a:br>
            <a:r>
              <a:rPr lang="en-NZ" b="1" dirty="0">
                <a:solidFill>
                  <a:schemeClr val="tx1"/>
                </a:solidFill>
              </a:rPr>
              <a:t>RHL/RIL Report</a:t>
            </a:r>
          </a:p>
        </p:txBody>
      </p:sp>
      <p:sp>
        <p:nvSpPr>
          <p:cNvPr id="3" name="Content Placeholder 2"/>
          <p:cNvSpPr>
            <a:spLocks noGrp="1"/>
          </p:cNvSpPr>
          <p:nvPr>
            <p:ph idx="1"/>
          </p:nvPr>
        </p:nvSpPr>
        <p:spPr/>
        <p:txBody>
          <a:bodyPr/>
          <a:lstStyle/>
          <a:p>
            <a:r>
              <a:rPr lang="mi-NZ" dirty="0"/>
              <a:t>Taken as Read</a:t>
            </a:r>
            <a:endParaRPr lang="en-NZ" dirty="0"/>
          </a:p>
          <a:p>
            <a:r>
              <a:rPr lang="en-NZ" dirty="0"/>
              <a:t>Questions for Directors?</a:t>
            </a:r>
          </a:p>
        </p:txBody>
      </p:sp>
    </p:spTree>
    <p:extLst>
      <p:ext uri="{BB962C8B-B14F-4D97-AF65-F5344CB8AC3E}">
        <p14:creationId xmlns:p14="http://schemas.microsoft.com/office/powerpoint/2010/main" val="2403503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b="1" dirty="0"/>
              <a:t>C</a:t>
            </a:r>
            <a:r>
              <a:rPr lang="en-NZ" b="1" dirty="0"/>
              <a:t>onfirmation of Trustees</a:t>
            </a:r>
          </a:p>
        </p:txBody>
      </p:sp>
      <p:sp>
        <p:nvSpPr>
          <p:cNvPr id="3" name="Content Placeholder 2"/>
          <p:cNvSpPr>
            <a:spLocks noGrp="1"/>
          </p:cNvSpPr>
          <p:nvPr>
            <p:ph idx="1"/>
          </p:nvPr>
        </p:nvSpPr>
        <p:spPr/>
        <p:txBody>
          <a:bodyPr>
            <a:normAutofit/>
          </a:bodyPr>
          <a:lstStyle/>
          <a:p>
            <a:endParaRPr lang="en-NZ" dirty="0"/>
          </a:p>
          <a:p>
            <a:r>
              <a:rPr lang="en-NZ" dirty="0"/>
              <a:t>Election Result</a:t>
            </a:r>
          </a:p>
        </p:txBody>
      </p:sp>
    </p:spTree>
    <p:extLst>
      <p:ext uri="{BB962C8B-B14F-4D97-AF65-F5344CB8AC3E}">
        <p14:creationId xmlns:p14="http://schemas.microsoft.com/office/powerpoint/2010/main" val="3911926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8F471-4F9E-4887-99FA-E656CD0EF064}"/>
              </a:ext>
            </a:extLst>
          </p:cNvPr>
          <p:cNvSpPr>
            <a:spLocks noGrp="1"/>
          </p:cNvSpPr>
          <p:nvPr>
            <p:ph type="title"/>
          </p:nvPr>
        </p:nvSpPr>
        <p:spPr/>
        <p:txBody>
          <a:bodyPr/>
          <a:lstStyle/>
          <a:p>
            <a:r>
              <a:rPr lang="mi-NZ" dirty="0">
                <a:solidFill>
                  <a:schemeClr val="tx1"/>
                </a:solidFill>
              </a:rPr>
              <a:t>Tānenuiarangi</a:t>
            </a:r>
            <a:endParaRPr lang="en-NZ" dirty="0">
              <a:solidFill>
                <a:schemeClr val="tx1"/>
              </a:solidFill>
            </a:endParaRPr>
          </a:p>
        </p:txBody>
      </p:sp>
      <p:graphicFrame>
        <p:nvGraphicFramePr>
          <p:cNvPr id="4" name="Content Placeholder 3">
            <a:extLst>
              <a:ext uri="{FF2B5EF4-FFF2-40B4-BE49-F238E27FC236}">
                <a16:creationId xmlns:a16="http://schemas.microsoft.com/office/drawing/2014/main" id="{A8BA4CDB-9870-4699-A014-8879525AFF6C}"/>
              </a:ext>
            </a:extLst>
          </p:cNvPr>
          <p:cNvGraphicFramePr>
            <a:graphicFrameLocks noGrp="1"/>
          </p:cNvGraphicFramePr>
          <p:nvPr>
            <p:ph idx="1"/>
            <p:extLst>
              <p:ext uri="{D42A27DB-BD31-4B8C-83A1-F6EECF244321}">
                <p14:modId xmlns:p14="http://schemas.microsoft.com/office/powerpoint/2010/main" val="972193095"/>
              </p:ext>
            </p:extLst>
          </p:nvPr>
        </p:nvGraphicFramePr>
        <p:xfrm>
          <a:off x="1871700" y="1668780"/>
          <a:ext cx="5400600" cy="5189220"/>
        </p:xfrm>
        <a:graphic>
          <a:graphicData uri="http://schemas.openxmlformats.org/drawingml/2006/table">
            <a:tbl>
              <a:tblPr firstRow="1" firstCol="1" bandRow="1">
                <a:tableStyleId>{5C22544A-7EE6-4342-B048-85BDC9FD1C3A}</a:tableStyleId>
              </a:tblPr>
              <a:tblGrid>
                <a:gridCol w="5400600">
                  <a:extLst>
                    <a:ext uri="{9D8B030D-6E8A-4147-A177-3AD203B41FA5}">
                      <a16:colId xmlns:a16="http://schemas.microsoft.com/office/drawing/2014/main" val="735569449"/>
                    </a:ext>
                  </a:extLst>
                </a:gridCol>
              </a:tblGrid>
              <a:tr h="4525963">
                <a:tc>
                  <a:txBody>
                    <a:bodyPr/>
                    <a:lstStyle/>
                    <a:p>
                      <a:pPr algn="ctr">
                        <a:lnSpc>
                          <a:spcPct val="100000"/>
                        </a:lnSpc>
                        <a:spcAft>
                          <a:spcPts val="0"/>
                        </a:spcAft>
                      </a:pPr>
                      <a:r>
                        <a:rPr lang="en-GB" sz="2000" b="0" spc="-5" dirty="0">
                          <a:solidFill>
                            <a:schemeClr val="tx1"/>
                          </a:solidFill>
                          <a:effectLst/>
                        </a:rPr>
                        <a:t>T</a:t>
                      </a:r>
                      <a:r>
                        <a:rPr lang="en-GB" sz="2000" b="0" spc="5" dirty="0">
                          <a:solidFill>
                            <a:schemeClr val="tx1"/>
                          </a:solidFill>
                          <a:effectLst/>
                        </a:rPr>
                        <a:t>ā</a:t>
                      </a:r>
                      <a:r>
                        <a:rPr lang="en-GB" sz="2000" b="0" spc="-5" dirty="0">
                          <a:solidFill>
                            <a:schemeClr val="tx1"/>
                          </a:solidFill>
                          <a:effectLst/>
                        </a:rPr>
                        <a:t>n</a:t>
                      </a:r>
                      <a:r>
                        <a:rPr lang="en-GB" sz="2000" b="0" dirty="0">
                          <a:solidFill>
                            <a:schemeClr val="tx1"/>
                          </a:solidFill>
                          <a:effectLst/>
                        </a:rPr>
                        <a:t>e</a:t>
                      </a:r>
                      <a:r>
                        <a:rPr lang="en-GB" sz="2000" b="0" spc="-35" dirty="0">
                          <a:solidFill>
                            <a:schemeClr val="tx1"/>
                          </a:solidFill>
                          <a:effectLst/>
                        </a:rPr>
                        <a:t> </a:t>
                      </a:r>
                      <a:r>
                        <a:rPr lang="en-GB" sz="2000" b="0" spc="-5" dirty="0">
                          <a:solidFill>
                            <a:schemeClr val="tx1"/>
                          </a:solidFill>
                          <a:effectLst/>
                        </a:rPr>
                        <a:t>nu</a:t>
                      </a:r>
                      <a:r>
                        <a:rPr lang="en-GB" sz="2000" b="0" dirty="0">
                          <a:solidFill>
                            <a:schemeClr val="tx1"/>
                          </a:solidFill>
                          <a:effectLst/>
                        </a:rPr>
                        <a:t>i</a:t>
                      </a:r>
                      <a:r>
                        <a:rPr lang="en-GB" sz="2000" b="0" spc="-10" dirty="0">
                          <a:solidFill>
                            <a:schemeClr val="tx1"/>
                          </a:solidFill>
                          <a:effectLst/>
                        </a:rPr>
                        <a:t> </a:t>
                      </a:r>
                      <a:r>
                        <a:rPr lang="en-GB" sz="2000" b="0" dirty="0">
                          <a:solidFill>
                            <a:schemeClr val="tx1"/>
                          </a:solidFill>
                          <a:effectLst/>
                        </a:rPr>
                        <a:t>a</a:t>
                      </a:r>
                      <a:r>
                        <a:rPr lang="en-GB" sz="2000" b="0" spc="-10" dirty="0">
                          <a:solidFill>
                            <a:schemeClr val="tx1"/>
                          </a:solidFill>
                          <a:effectLst/>
                        </a:rPr>
                        <a:t> </a:t>
                      </a:r>
                      <a:r>
                        <a:rPr lang="en-GB" sz="2000" b="0" dirty="0">
                          <a:solidFill>
                            <a:schemeClr val="tx1"/>
                          </a:solidFill>
                          <a:effectLst/>
                        </a:rPr>
                        <a:t>R</a:t>
                      </a:r>
                      <a:r>
                        <a:rPr lang="en-GB" sz="2000" b="0" spc="5" dirty="0">
                          <a:solidFill>
                            <a:schemeClr val="tx1"/>
                          </a:solidFill>
                          <a:effectLst/>
                        </a:rPr>
                        <a:t>a</a:t>
                      </a:r>
                      <a:r>
                        <a:rPr lang="en-GB" sz="2000" b="0" spc="-5" dirty="0">
                          <a:solidFill>
                            <a:schemeClr val="tx1"/>
                          </a:solidFill>
                          <a:effectLst/>
                        </a:rPr>
                        <a:t>ng</a:t>
                      </a:r>
                      <a:r>
                        <a:rPr lang="en-GB" sz="2000" b="0" dirty="0">
                          <a:solidFill>
                            <a:schemeClr val="tx1"/>
                          </a:solidFill>
                          <a:effectLst/>
                        </a:rPr>
                        <a:t>i</a:t>
                      </a:r>
                      <a:r>
                        <a:rPr lang="en-GB" sz="2000" b="0" spc="-40" dirty="0">
                          <a:solidFill>
                            <a:schemeClr val="tx1"/>
                          </a:solidFill>
                          <a:effectLst/>
                        </a:rPr>
                        <a:t> </a:t>
                      </a:r>
                      <a:r>
                        <a:rPr lang="en-GB" sz="2000" b="0" spc="55" dirty="0">
                          <a:solidFill>
                            <a:schemeClr val="tx1"/>
                          </a:solidFill>
                          <a:effectLst/>
                        </a:rPr>
                        <a:t>o</a:t>
                      </a:r>
                      <a:endParaRPr lang="en-NZ" sz="1200" b="0" dirty="0">
                        <a:solidFill>
                          <a:schemeClr val="tx1"/>
                        </a:solidFill>
                        <a:effectLst/>
                      </a:endParaRPr>
                    </a:p>
                    <a:p>
                      <a:pPr algn="ctr">
                        <a:lnSpc>
                          <a:spcPct val="100000"/>
                        </a:lnSpc>
                        <a:spcAft>
                          <a:spcPts val="0"/>
                        </a:spcAft>
                      </a:pPr>
                      <a:r>
                        <a:rPr lang="en-GB" sz="2000" b="0" dirty="0">
                          <a:solidFill>
                            <a:schemeClr val="tx1"/>
                          </a:solidFill>
                          <a:effectLst/>
                        </a:rPr>
                        <a:t>R</a:t>
                      </a:r>
                      <a:r>
                        <a:rPr lang="en-GB" sz="2000" b="0" spc="5" dirty="0">
                          <a:solidFill>
                            <a:schemeClr val="tx1"/>
                          </a:solidFill>
                          <a:effectLst/>
                        </a:rPr>
                        <a:t>ang</a:t>
                      </a:r>
                      <a:r>
                        <a:rPr lang="en-GB" sz="2000" b="0" dirty="0">
                          <a:solidFill>
                            <a:schemeClr val="tx1"/>
                          </a:solidFill>
                          <a:effectLst/>
                        </a:rPr>
                        <a:t>it</a:t>
                      </a:r>
                      <a:r>
                        <a:rPr lang="en-GB" sz="2000" b="0" spc="5" dirty="0">
                          <a:solidFill>
                            <a:schemeClr val="tx1"/>
                          </a:solidFill>
                          <a:effectLst/>
                        </a:rPr>
                        <a:t>ā</a:t>
                      </a:r>
                      <a:r>
                        <a:rPr lang="en-GB" sz="2000" b="0" spc="-5" dirty="0">
                          <a:solidFill>
                            <a:schemeClr val="tx1"/>
                          </a:solidFill>
                          <a:effectLst/>
                        </a:rPr>
                        <a:t>n</a:t>
                      </a:r>
                      <a:r>
                        <a:rPr lang="en-GB" sz="2000" b="0" dirty="0">
                          <a:solidFill>
                            <a:schemeClr val="tx1"/>
                          </a:solidFill>
                          <a:effectLst/>
                        </a:rPr>
                        <a:t>e</a:t>
                      </a:r>
                      <a:r>
                        <a:rPr lang="en-GB" sz="2000" b="0" spc="-65" dirty="0">
                          <a:solidFill>
                            <a:schemeClr val="tx1"/>
                          </a:solidFill>
                          <a:effectLst/>
                        </a:rPr>
                        <a:t> </a:t>
                      </a:r>
                      <a:r>
                        <a:rPr lang="en-GB" sz="2000" b="0" dirty="0">
                          <a:solidFill>
                            <a:schemeClr val="tx1"/>
                          </a:solidFill>
                          <a:effectLst/>
                        </a:rPr>
                        <a:t>t</a:t>
                      </a:r>
                      <a:r>
                        <a:rPr lang="en-GB" sz="2000" b="0" spc="5" dirty="0">
                          <a:solidFill>
                            <a:schemeClr val="tx1"/>
                          </a:solidFill>
                          <a:effectLst/>
                        </a:rPr>
                        <a:t>an</a:t>
                      </a:r>
                      <a:r>
                        <a:rPr lang="en-GB" sz="2000" b="0" spc="-5" dirty="0">
                          <a:solidFill>
                            <a:schemeClr val="tx1"/>
                          </a:solidFill>
                          <a:effectLst/>
                        </a:rPr>
                        <a:t>g</a:t>
                      </a:r>
                      <a:r>
                        <a:rPr lang="en-GB" sz="2000" b="0" spc="5" dirty="0">
                          <a:solidFill>
                            <a:schemeClr val="tx1"/>
                          </a:solidFill>
                          <a:effectLst/>
                        </a:rPr>
                        <a:t>a</a:t>
                      </a:r>
                      <a:r>
                        <a:rPr lang="en-GB" sz="2000" b="0" dirty="0">
                          <a:solidFill>
                            <a:schemeClr val="tx1"/>
                          </a:solidFill>
                          <a:effectLst/>
                        </a:rPr>
                        <a:t>ta</a:t>
                      </a:r>
                      <a:r>
                        <a:rPr lang="en-GB" sz="2000" b="0" spc="-45" dirty="0">
                          <a:solidFill>
                            <a:schemeClr val="tx1"/>
                          </a:solidFill>
                          <a:effectLst/>
                        </a:rPr>
                        <a:t> </a:t>
                      </a:r>
                      <a:r>
                        <a:rPr lang="en-GB" sz="2000" b="0" spc="5" dirty="0">
                          <a:solidFill>
                            <a:schemeClr val="tx1"/>
                          </a:solidFill>
                          <a:effectLst/>
                        </a:rPr>
                        <a:t>ra</a:t>
                      </a:r>
                      <a:r>
                        <a:rPr lang="en-GB" sz="2000" b="0" spc="50" dirty="0">
                          <a:solidFill>
                            <a:schemeClr val="tx1"/>
                          </a:solidFill>
                          <a:effectLst/>
                        </a:rPr>
                        <a:t>u</a:t>
                      </a:r>
                      <a:endParaRPr lang="en-NZ" sz="1200" b="0" dirty="0">
                        <a:solidFill>
                          <a:schemeClr val="tx1"/>
                        </a:solidFill>
                        <a:effectLst/>
                      </a:endParaRPr>
                    </a:p>
                    <a:p>
                      <a:pPr algn="ctr">
                        <a:lnSpc>
                          <a:spcPct val="100000"/>
                        </a:lnSpc>
                        <a:spcAft>
                          <a:spcPts val="0"/>
                        </a:spcAft>
                      </a:pPr>
                      <a:r>
                        <a:rPr lang="en-GB" sz="2000" b="0" dirty="0">
                          <a:solidFill>
                            <a:schemeClr val="tx1"/>
                          </a:solidFill>
                          <a:effectLst/>
                        </a:rPr>
                        <a:t> </a:t>
                      </a:r>
                      <a:endParaRPr lang="en-NZ" sz="1200" b="0" dirty="0">
                        <a:solidFill>
                          <a:schemeClr val="tx1"/>
                        </a:solidFill>
                        <a:effectLst/>
                      </a:endParaRPr>
                    </a:p>
                    <a:p>
                      <a:pPr algn="ctr">
                        <a:lnSpc>
                          <a:spcPct val="100000"/>
                        </a:lnSpc>
                        <a:spcAft>
                          <a:spcPts val="0"/>
                        </a:spcAft>
                      </a:pPr>
                      <a:r>
                        <a:rPr lang="en-GB" sz="2000" b="0" dirty="0">
                          <a:solidFill>
                            <a:schemeClr val="tx1"/>
                          </a:solidFill>
                          <a:effectLst/>
                        </a:rPr>
                        <a:t>H</a:t>
                      </a:r>
                      <a:r>
                        <a:rPr lang="en-GB" sz="2000" b="0" spc="5" dirty="0">
                          <a:solidFill>
                            <a:schemeClr val="tx1"/>
                          </a:solidFill>
                          <a:effectLst/>
                        </a:rPr>
                        <a:t>ok</a:t>
                      </a:r>
                      <a:r>
                        <a:rPr lang="en-GB" sz="2000" b="0" dirty="0">
                          <a:solidFill>
                            <a:schemeClr val="tx1"/>
                          </a:solidFill>
                          <a:effectLst/>
                        </a:rPr>
                        <a:t>i</a:t>
                      </a:r>
                      <a:r>
                        <a:rPr lang="en-GB" sz="2000" b="0" spc="-30" dirty="0">
                          <a:solidFill>
                            <a:schemeClr val="tx1"/>
                          </a:solidFill>
                          <a:effectLst/>
                        </a:rPr>
                        <a:t> </a:t>
                      </a:r>
                      <a:r>
                        <a:rPr lang="en-GB" sz="2000" b="0" dirty="0">
                          <a:solidFill>
                            <a:schemeClr val="tx1"/>
                          </a:solidFill>
                          <a:effectLst/>
                        </a:rPr>
                        <a:t>m</a:t>
                      </a:r>
                      <a:r>
                        <a:rPr lang="en-GB" sz="2000" b="0" spc="5" dirty="0">
                          <a:solidFill>
                            <a:schemeClr val="tx1"/>
                          </a:solidFill>
                          <a:effectLst/>
                        </a:rPr>
                        <a:t>a</a:t>
                      </a:r>
                      <a:r>
                        <a:rPr lang="en-GB" sz="2000" b="0" dirty="0">
                          <a:solidFill>
                            <a:schemeClr val="tx1"/>
                          </a:solidFill>
                          <a:effectLst/>
                        </a:rPr>
                        <a:t>i</a:t>
                      </a:r>
                      <a:r>
                        <a:rPr lang="en-GB" sz="2000" b="0" spc="-20" dirty="0">
                          <a:solidFill>
                            <a:schemeClr val="tx1"/>
                          </a:solidFill>
                          <a:effectLst/>
                        </a:rPr>
                        <a:t> </a:t>
                      </a:r>
                      <a:r>
                        <a:rPr lang="en-GB" sz="2000" b="0" spc="5" dirty="0">
                          <a:solidFill>
                            <a:schemeClr val="tx1"/>
                          </a:solidFill>
                          <a:effectLst/>
                        </a:rPr>
                        <a:t>r</a:t>
                      </a:r>
                      <a:r>
                        <a:rPr lang="en-GB" sz="2000" b="0" dirty="0">
                          <a:solidFill>
                            <a:schemeClr val="tx1"/>
                          </a:solidFill>
                          <a:effectLst/>
                        </a:rPr>
                        <a:t>ā</a:t>
                      </a:r>
                      <a:r>
                        <a:rPr lang="en-GB" sz="2000" b="0" spc="-10" dirty="0">
                          <a:solidFill>
                            <a:schemeClr val="tx1"/>
                          </a:solidFill>
                          <a:effectLst/>
                        </a:rPr>
                        <a:t> </a:t>
                      </a:r>
                      <a:r>
                        <a:rPr lang="en-GB" sz="2000" b="0" spc="5" dirty="0">
                          <a:solidFill>
                            <a:schemeClr val="tx1"/>
                          </a:solidFill>
                          <a:effectLst/>
                        </a:rPr>
                        <a:t>k</a:t>
                      </a:r>
                      <a:r>
                        <a:rPr lang="en-GB" sz="2000" b="0" dirty="0">
                          <a:solidFill>
                            <a:schemeClr val="tx1"/>
                          </a:solidFill>
                          <a:effectLst/>
                        </a:rPr>
                        <a:t>i</a:t>
                      </a:r>
                      <a:r>
                        <a:rPr lang="en-GB" sz="2000" b="0" spc="-10" dirty="0">
                          <a:solidFill>
                            <a:schemeClr val="tx1"/>
                          </a:solidFill>
                          <a:effectLst/>
                        </a:rPr>
                        <a:t> </a:t>
                      </a:r>
                      <a:r>
                        <a:rPr lang="en-GB" sz="2000" b="0" dirty="0">
                          <a:solidFill>
                            <a:schemeClr val="tx1"/>
                          </a:solidFill>
                          <a:effectLst/>
                        </a:rPr>
                        <a:t>te</a:t>
                      </a:r>
                      <a:endParaRPr lang="en-NZ" sz="1200" b="0" dirty="0">
                        <a:solidFill>
                          <a:schemeClr val="tx1"/>
                        </a:solidFill>
                        <a:effectLst/>
                      </a:endParaRPr>
                    </a:p>
                    <a:p>
                      <a:pPr algn="ctr">
                        <a:lnSpc>
                          <a:spcPct val="100000"/>
                        </a:lnSpc>
                        <a:spcAft>
                          <a:spcPts val="0"/>
                        </a:spcAft>
                      </a:pPr>
                      <a:r>
                        <a:rPr lang="en-GB" sz="2000" b="0" spc="-5" dirty="0">
                          <a:solidFill>
                            <a:schemeClr val="tx1"/>
                          </a:solidFill>
                          <a:effectLst/>
                        </a:rPr>
                        <a:t>Ā</a:t>
                      </a:r>
                      <a:r>
                        <a:rPr lang="en-GB" sz="2000" b="0" spc="5" dirty="0">
                          <a:solidFill>
                            <a:schemeClr val="tx1"/>
                          </a:solidFill>
                          <a:effectLst/>
                        </a:rPr>
                        <a:t>pu</a:t>
                      </a:r>
                      <a:r>
                        <a:rPr lang="en-GB" sz="2000" b="0" dirty="0">
                          <a:solidFill>
                            <a:schemeClr val="tx1"/>
                          </a:solidFill>
                          <a:effectLst/>
                        </a:rPr>
                        <a:t>ta</a:t>
                      </a:r>
                      <a:r>
                        <a:rPr lang="en-GB" sz="2000" b="0" spc="-35" dirty="0">
                          <a:solidFill>
                            <a:schemeClr val="tx1"/>
                          </a:solidFill>
                          <a:effectLst/>
                        </a:rPr>
                        <a:t> </a:t>
                      </a:r>
                      <a:r>
                        <a:rPr lang="en-GB" sz="2000" b="0" spc="5" dirty="0">
                          <a:solidFill>
                            <a:schemeClr val="tx1"/>
                          </a:solidFill>
                          <a:effectLst/>
                        </a:rPr>
                        <a:t>k</a:t>
                      </a:r>
                      <a:r>
                        <a:rPr lang="en-GB" sz="2000" b="0" dirty="0">
                          <a:solidFill>
                            <a:schemeClr val="tx1"/>
                          </a:solidFill>
                          <a:effectLst/>
                        </a:rPr>
                        <a:t>i</a:t>
                      </a:r>
                      <a:r>
                        <a:rPr lang="en-GB" sz="2000" b="0" spc="-10" dirty="0">
                          <a:solidFill>
                            <a:schemeClr val="tx1"/>
                          </a:solidFill>
                          <a:effectLst/>
                        </a:rPr>
                        <a:t> </a:t>
                      </a:r>
                      <a:r>
                        <a:rPr lang="en-GB" sz="2000" b="0" dirty="0">
                          <a:solidFill>
                            <a:schemeClr val="tx1"/>
                          </a:solidFill>
                          <a:effectLst/>
                        </a:rPr>
                        <a:t>W</a:t>
                      </a:r>
                      <a:r>
                        <a:rPr lang="en-GB" sz="2000" b="0" spc="5" dirty="0">
                          <a:solidFill>
                            <a:schemeClr val="tx1"/>
                          </a:solidFill>
                          <a:effectLst/>
                        </a:rPr>
                        <a:t>a</a:t>
                      </a:r>
                      <a:r>
                        <a:rPr lang="en-GB" sz="2000" b="0" dirty="0">
                          <a:solidFill>
                            <a:schemeClr val="tx1"/>
                          </a:solidFill>
                          <a:effectLst/>
                        </a:rPr>
                        <a:t>i</a:t>
                      </a:r>
                      <a:r>
                        <a:rPr lang="en-GB" sz="2000" b="0" spc="5" dirty="0">
                          <a:solidFill>
                            <a:schemeClr val="tx1"/>
                          </a:solidFill>
                          <a:effectLst/>
                        </a:rPr>
                        <a:t>ra</a:t>
                      </a:r>
                      <a:r>
                        <a:rPr lang="en-GB" sz="2000" b="0" spc="50" dirty="0">
                          <a:solidFill>
                            <a:schemeClr val="tx1"/>
                          </a:solidFill>
                          <a:effectLst/>
                        </a:rPr>
                        <a:t>u</a:t>
                      </a:r>
                      <a:endParaRPr lang="en-NZ" sz="1200" b="0" dirty="0">
                        <a:solidFill>
                          <a:schemeClr val="tx1"/>
                        </a:solidFill>
                        <a:effectLst/>
                      </a:endParaRPr>
                    </a:p>
                    <a:p>
                      <a:pPr algn="ctr">
                        <a:lnSpc>
                          <a:spcPct val="100000"/>
                        </a:lnSpc>
                        <a:spcAft>
                          <a:spcPts val="0"/>
                        </a:spcAft>
                      </a:pPr>
                      <a:r>
                        <a:rPr lang="en-GB" sz="2000" b="0" dirty="0">
                          <a:solidFill>
                            <a:schemeClr val="tx1"/>
                          </a:solidFill>
                          <a:effectLst/>
                        </a:rPr>
                        <a:t> </a:t>
                      </a:r>
                      <a:endParaRPr lang="en-NZ" sz="1200" b="0" dirty="0">
                        <a:solidFill>
                          <a:schemeClr val="tx1"/>
                        </a:solidFill>
                        <a:effectLst/>
                      </a:endParaRPr>
                    </a:p>
                    <a:p>
                      <a:pPr algn="ctr">
                        <a:lnSpc>
                          <a:spcPct val="100000"/>
                        </a:lnSpc>
                        <a:spcAft>
                          <a:spcPts val="0"/>
                        </a:spcAft>
                      </a:pPr>
                      <a:r>
                        <a:rPr lang="en-GB" sz="2000" b="0" dirty="0">
                          <a:solidFill>
                            <a:schemeClr val="tx1"/>
                          </a:solidFill>
                          <a:effectLst/>
                        </a:rPr>
                        <a:t>H</a:t>
                      </a:r>
                      <a:r>
                        <a:rPr lang="en-GB" sz="2000" b="0" spc="5" dirty="0">
                          <a:solidFill>
                            <a:schemeClr val="tx1"/>
                          </a:solidFill>
                          <a:effectLst/>
                        </a:rPr>
                        <a:t>aer</a:t>
                      </a:r>
                      <a:r>
                        <a:rPr lang="en-GB" sz="2000" b="0" dirty="0">
                          <a:solidFill>
                            <a:schemeClr val="tx1"/>
                          </a:solidFill>
                          <a:effectLst/>
                        </a:rPr>
                        <a:t>e</a:t>
                      </a:r>
                      <a:r>
                        <a:rPr lang="en-GB" sz="2000" b="0" spc="-40" dirty="0">
                          <a:solidFill>
                            <a:schemeClr val="tx1"/>
                          </a:solidFill>
                          <a:effectLst/>
                        </a:rPr>
                        <a:t> </a:t>
                      </a:r>
                      <a:r>
                        <a:rPr lang="en-GB" sz="2000" b="0" dirty="0">
                          <a:solidFill>
                            <a:schemeClr val="tx1"/>
                          </a:solidFill>
                          <a:effectLst/>
                        </a:rPr>
                        <a:t>m</a:t>
                      </a:r>
                      <a:r>
                        <a:rPr lang="en-GB" sz="2000" b="0" spc="5" dirty="0">
                          <a:solidFill>
                            <a:schemeClr val="tx1"/>
                          </a:solidFill>
                          <a:effectLst/>
                        </a:rPr>
                        <a:t>a</a:t>
                      </a:r>
                      <a:r>
                        <a:rPr lang="en-GB" sz="2000" b="0" dirty="0">
                          <a:solidFill>
                            <a:schemeClr val="tx1"/>
                          </a:solidFill>
                          <a:effectLst/>
                        </a:rPr>
                        <a:t>i</a:t>
                      </a:r>
                      <a:r>
                        <a:rPr lang="en-GB" sz="2000" b="0" spc="-20" dirty="0">
                          <a:solidFill>
                            <a:schemeClr val="tx1"/>
                          </a:solidFill>
                          <a:effectLst/>
                        </a:rPr>
                        <a:t> </a:t>
                      </a:r>
                      <a:r>
                        <a:rPr lang="en-GB" sz="2000" b="0" spc="5" dirty="0">
                          <a:solidFill>
                            <a:schemeClr val="tx1"/>
                          </a:solidFill>
                          <a:effectLst/>
                        </a:rPr>
                        <a:t>r</a:t>
                      </a:r>
                      <a:r>
                        <a:rPr lang="en-GB" sz="2000" b="0" dirty="0">
                          <a:solidFill>
                            <a:schemeClr val="tx1"/>
                          </a:solidFill>
                          <a:effectLst/>
                        </a:rPr>
                        <a:t>ā</a:t>
                      </a:r>
                      <a:r>
                        <a:rPr lang="en-GB" sz="2000" b="0" spc="-10" dirty="0">
                          <a:solidFill>
                            <a:schemeClr val="tx1"/>
                          </a:solidFill>
                          <a:effectLst/>
                        </a:rPr>
                        <a:t> </a:t>
                      </a:r>
                      <a:r>
                        <a:rPr lang="en-GB" sz="2000" b="0" dirty="0">
                          <a:solidFill>
                            <a:schemeClr val="tx1"/>
                          </a:solidFill>
                          <a:effectLst/>
                        </a:rPr>
                        <a:t>e</a:t>
                      </a:r>
                      <a:endParaRPr lang="en-NZ" sz="1200" b="0" dirty="0">
                        <a:solidFill>
                          <a:schemeClr val="tx1"/>
                        </a:solidFill>
                        <a:effectLst/>
                      </a:endParaRPr>
                    </a:p>
                    <a:p>
                      <a:pPr algn="ctr">
                        <a:lnSpc>
                          <a:spcPct val="100000"/>
                        </a:lnSpc>
                        <a:spcAft>
                          <a:spcPts val="0"/>
                        </a:spcAft>
                      </a:pPr>
                      <a:r>
                        <a:rPr lang="en-GB" sz="2000" b="0" dirty="0">
                          <a:solidFill>
                            <a:schemeClr val="tx1"/>
                          </a:solidFill>
                          <a:effectLst/>
                        </a:rPr>
                        <a:t>N</a:t>
                      </a:r>
                      <a:r>
                        <a:rPr lang="en-GB" sz="2000" b="0" spc="5" dirty="0">
                          <a:solidFill>
                            <a:schemeClr val="tx1"/>
                          </a:solidFill>
                          <a:effectLst/>
                        </a:rPr>
                        <a:t>g</a:t>
                      </a:r>
                      <a:r>
                        <a:rPr lang="en-GB" sz="2000" b="0" dirty="0">
                          <a:solidFill>
                            <a:schemeClr val="tx1"/>
                          </a:solidFill>
                          <a:effectLst/>
                        </a:rPr>
                        <a:t>ā</a:t>
                      </a:r>
                      <a:r>
                        <a:rPr lang="en-GB" sz="2000" b="0" spc="-25" dirty="0">
                          <a:solidFill>
                            <a:schemeClr val="tx1"/>
                          </a:solidFill>
                          <a:effectLst/>
                        </a:rPr>
                        <a:t> </a:t>
                      </a:r>
                      <a:r>
                        <a:rPr lang="en-GB" sz="2000" b="0" dirty="0">
                          <a:solidFill>
                            <a:schemeClr val="tx1"/>
                          </a:solidFill>
                          <a:effectLst/>
                        </a:rPr>
                        <a:t>t</a:t>
                      </a:r>
                      <a:r>
                        <a:rPr lang="en-GB" sz="2000" b="0" spc="5" dirty="0">
                          <a:solidFill>
                            <a:schemeClr val="tx1"/>
                          </a:solidFill>
                          <a:effectLst/>
                        </a:rPr>
                        <a:t>ān</a:t>
                      </a:r>
                      <a:r>
                        <a:rPr lang="en-GB" sz="2000" b="0" spc="-5" dirty="0">
                          <a:solidFill>
                            <a:schemeClr val="tx1"/>
                          </a:solidFill>
                          <a:effectLst/>
                        </a:rPr>
                        <a:t>g</a:t>
                      </a:r>
                      <a:r>
                        <a:rPr lang="en-GB" sz="2000" b="0" spc="5" dirty="0">
                          <a:solidFill>
                            <a:schemeClr val="tx1"/>
                          </a:solidFill>
                          <a:effectLst/>
                        </a:rPr>
                        <a:t>a</a:t>
                      </a:r>
                      <a:r>
                        <a:rPr lang="en-GB" sz="2000" b="0" dirty="0">
                          <a:solidFill>
                            <a:schemeClr val="tx1"/>
                          </a:solidFill>
                          <a:effectLst/>
                        </a:rPr>
                        <a:t>ta</a:t>
                      </a:r>
                      <a:r>
                        <a:rPr lang="en-GB" sz="2000" b="0" spc="-45" dirty="0">
                          <a:solidFill>
                            <a:schemeClr val="tx1"/>
                          </a:solidFill>
                          <a:effectLst/>
                        </a:rPr>
                        <a:t> </a:t>
                      </a:r>
                      <a:r>
                        <a:rPr lang="en-GB" sz="2000" b="0" dirty="0">
                          <a:solidFill>
                            <a:schemeClr val="tx1"/>
                          </a:solidFill>
                          <a:effectLst/>
                        </a:rPr>
                        <a:t>o</a:t>
                      </a:r>
                      <a:r>
                        <a:rPr lang="en-GB" sz="2000" b="0" spc="-10" dirty="0">
                          <a:solidFill>
                            <a:schemeClr val="tx1"/>
                          </a:solidFill>
                          <a:effectLst/>
                        </a:rPr>
                        <a:t> </a:t>
                      </a:r>
                      <a:r>
                        <a:rPr lang="en-GB" sz="2000" b="0" spc="-5" dirty="0">
                          <a:solidFill>
                            <a:schemeClr val="tx1"/>
                          </a:solidFill>
                          <a:effectLst/>
                        </a:rPr>
                        <a:t>A</a:t>
                      </a:r>
                      <a:r>
                        <a:rPr lang="en-GB" sz="2000" b="0" spc="5" dirty="0">
                          <a:solidFill>
                            <a:schemeClr val="tx1"/>
                          </a:solidFill>
                          <a:effectLst/>
                        </a:rPr>
                        <a:t>r</a:t>
                      </a:r>
                      <a:r>
                        <a:rPr lang="en-GB" sz="2000" b="0" spc="-5" dirty="0">
                          <a:solidFill>
                            <a:schemeClr val="tx1"/>
                          </a:solidFill>
                          <a:effectLst/>
                        </a:rPr>
                        <a:t>a</a:t>
                      </a:r>
                      <a:r>
                        <a:rPr lang="en-GB" sz="2000" b="0" spc="5" dirty="0">
                          <a:solidFill>
                            <a:schemeClr val="tx1"/>
                          </a:solidFill>
                          <a:effectLst/>
                        </a:rPr>
                        <a:t>pao</a:t>
                      </a:r>
                      <a:r>
                        <a:rPr lang="en-GB" sz="2000" b="0" spc="50" dirty="0">
                          <a:solidFill>
                            <a:schemeClr val="tx1"/>
                          </a:solidFill>
                          <a:effectLst/>
                        </a:rPr>
                        <a:t>a</a:t>
                      </a:r>
                      <a:endParaRPr lang="en-NZ" sz="1200" b="0" dirty="0">
                        <a:solidFill>
                          <a:schemeClr val="tx1"/>
                        </a:solidFill>
                        <a:effectLst/>
                      </a:endParaRPr>
                    </a:p>
                    <a:p>
                      <a:pPr algn="ctr">
                        <a:lnSpc>
                          <a:spcPct val="100000"/>
                        </a:lnSpc>
                        <a:spcAft>
                          <a:spcPts val="0"/>
                        </a:spcAft>
                      </a:pPr>
                      <a:r>
                        <a:rPr lang="en-GB" sz="2000" b="0" dirty="0">
                          <a:solidFill>
                            <a:schemeClr val="tx1"/>
                          </a:solidFill>
                          <a:effectLst/>
                        </a:rPr>
                        <a:t> </a:t>
                      </a:r>
                      <a:endParaRPr lang="en-NZ" sz="1200" b="0" dirty="0">
                        <a:solidFill>
                          <a:schemeClr val="tx1"/>
                        </a:solidFill>
                        <a:effectLst/>
                      </a:endParaRPr>
                    </a:p>
                    <a:p>
                      <a:pPr algn="ctr">
                        <a:lnSpc>
                          <a:spcPct val="100000"/>
                        </a:lnSpc>
                        <a:spcAft>
                          <a:spcPts val="0"/>
                        </a:spcAft>
                      </a:pPr>
                      <a:r>
                        <a:rPr lang="en-GB" sz="2000" b="0" dirty="0">
                          <a:solidFill>
                            <a:schemeClr val="tx1"/>
                          </a:solidFill>
                          <a:effectLst/>
                        </a:rPr>
                        <a:t>H</a:t>
                      </a:r>
                      <a:r>
                        <a:rPr lang="en-GB" sz="2000" b="0" spc="5" dirty="0">
                          <a:solidFill>
                            <a:schemeClr val="tx1"/>
                          </a:solidFill>
                          <a:effectLst/>
                        </a:rPr>
                        <a:t>aer</a:t>
                      </a:r>
                      <a:r>
                        <a:rPr lang="en-GB" sz="2000" b="0" dirty="0">
                          <a:solidFill>
                            <a:schemeClr val="tx1"/>
                          </a:solidFill>
                          <a:effectLst/>
                        </a:rPr>
                        <a:t>e</a:t>
                      </a:r>
                      <a:r>
                        <a:rPr lang="en-GB" sz="2000" b="0" spc="-40" dirty="0">
                          <a:solidFill>
                            <a:schemeClr val="tx1"/>
                          </a:solidFill>
                          <a:effectLst/>
                        </a:rPr>
                        <a:t> </a:t>
                      </a:r>
                      <a:r>
                        <a:rPr lang="en-GB" sz="2000" b="0" dirty="0">
                          <a:solidFill>
                            <a:schemeClr val="tx1"/>
                          </a:solidFill>
                          <a:effectLst/>
                        </a:rPr>
                        <a:t>e</a:t>
                      </a:r>
                      <a:r>
                        <a:rPr lang="en-GB" sz="2000" b="0" spc="-10" dirty="0">
                          <a:solidFill>
                            <a:schemeClr val="tx1"/>
                          </a:solidFill>
                          <a:effectLst/>
                        </a:rPr>
                        <a:t> </a:t>
                      </a:r>
                      <a:r>
                        <a:rPr lang="en-GB" sz="2000" b="0" dirty="0">
                          <a:solidFill>
                            <a:schemeClr val="tx1"/>
                          </a:solidFill>
                          <a:effectLst/>
                        </a:rPr>
                        <a:t>w</a:t>
                      </a:r>
                      <a:r>
                        <a:rPr lang="en-GB" sz="2000" b="0" spc="5" dirty="0">
                          <a:solidFill>
                            <a:schemeClr val="tx1"/>
                          </a:solidFill>
                          <a:effectLst/>
                        </a:rPr>
                        <a:t>hai</a:t>
                      </a:r>
                      <a:endParaRPr lang="en-NZ" sz="1200" b="0" dirty="0">
                        <a:solidFill>
                          <a:schemeClr val="tx1"/>
                        </a:solidFill>
                        <a:effectLst/>
                      </a:endParaRPr>
                    </a:p>
                    <a:p>
                      <a:pPr algn="ctr">
                        <a:lnSpc>
                          <a:spcPct val="100000"/>
                        </a:lnSpc>
                        <a:spcAft>
                          <a:spcPts val="0"/>
                        </a:spcAft>
                      </a:pPr>
                      <a:r>
                        <a:rPr lang="en-GB" sz="2000" b="0" spc="-5" dirty="0">
                          <a:solidFill>
                            <a:schemeClr val="tx1"/>
                          </a:solidFill>
                          <a:effectLst/>
                        </a:rPr>
                        <a:t>T</a:t>
                      </a:r>
                      <a:r>
                        <a:rPr lang="en-GB" sz="2000" b="0" dirty="0">
                          <a:solidFill>
                            <a:schemeClr val="tx1"/>
                          </a:solidFill>
                          <a:effectLst/>
                        </a:rPr>
                        <a:t>e</a:t>
                      </a:r>
                      <a:r>
                        <a:rPr lang="en-GB" sz="2000" b="0" spc="-15" dirty="0">
                          <a:solidFill>
                            <a:schemeClr val="tx1"/>
                          </a:solidFill>
                          <a:effectLst/>
                        </a:rPr>
                        <a:t> </a:t>
                      </a:r>
                      <a:r>
                        <a:rPr lang="en-GB" sz="2000" b="0" spc="-5" dirty="0">
                          <a:solidFill>
                            <a:schemeClr val="tx1"/>
                          </a:solidFill>
                          <a:effectLst/>
                        </a:rPr>
                        <a:t>T</a:t>
                      </a:r>
                      <a:r>
                        <a:rPr lang="en-GB" sz="2000" b="0" spc="5" dirty="0">
                          <a:solidFill>
                            <a:schemeClr val="tx1"/>
                          </a:solidFill>
                          <a:effectLst/>
                        </a:rPr>
                        <a:t>apua</a:t>
                      </a:r>
                      <a:r>
                        <a:rPr lang="en-GB" sz="2000" b="0" dirty="0">
                          <a:solidFill>
                            <a:schemeClr val="tx1"/>
                          </a:solidFill>
                          <a:effectLst/>
                        </a:rPr>
                        <a:t>e</a:t>
                      </a:r>
                      <a:r>
                        <a:rPr lang="en-GB" sz="2000" b="0" spc="-45" dirty="0">
                          <a:solidFill>
                            <a:schemeClr val="tx1"/>
                          </a:solidFill>
                          <a:effectLst/>
                        </a:rPr>
                        <a:t> </a:t>
                      </a:r>
                      <a:r>
                        <a:rPr lang="en-GB" sz="2000" b="0" dirty="0">
                          <a:solidFill>
                            <a:schemeClr val="tx1"/>
                          </a:solidFill>
                          <a:effectLst/>
                        </a:rPr>
                        <a:t>o</a:t>
                      </a:r>
                      <a:r>
                        <a:rPr lang="en-GB" sz="2000" b="0" spc="-10" dirty="0">
                          <a:solidFill>
                            <a:schemeClr val="tx1"/>
                          </a:solidFill>
                          <a:effectLst/>
                        </a:rPr>
                        <a:t> </a:t>
                      </a:r>
                      <a:r>
                        <a:rPr lang="en-GB" sz="2000" b="0" dirty="0">
                          <a:solidFill>
                            <a:schemeClr val="tx1"/>
                          </a:solidFill>
                          <a:effectLst/>
                        </a:rPr>
                        <a:t>U</a:t>
                      </a:r>
                      <a:r>
                        <a:rPr lang="en-GB" sz="2000" b="0" spc="5" dirty="0">
                          <a:solidFill>
                            <a:schemeClr val="tx1"/>
                          </a:solidFill>
                          <a:effectLst/>
                        </a:rPr>
                        <a:t>en</a:t>
                      </a:r>
                      <a:r>
                        <a:rPr lang="en-GB" sz="2000" b="0" spc="-5" dirty="0">
                          <a:solidFill>
                            <a:schemeClr val="tx1"/>
                          </a:solidFill>
                          <a:effectLst/>
                        </a:rPr>
                        <a:t>u</a:t>
                      </a:r>
                      <a:r>
                        <a:rPr lang="en-GB" sz="2000" b="0" spc="5" dirty="0">
                          <a:solidFill>
                            <a:schemeClr val="tx1"/>
                          </a:solidFill>
                          <a:effectLst/>
                        </a:rPr>
                        <a:t>k</a:t>
                      </a:r>
                      <a:r>
                        <a:rPr lang="en-GB" sz="2000" b="0" spc="50" dirty="0">
                          <a:solidFill>
                            <a:schemeClr val="tx1"/>
                          </a:solidFill>
                          <a:effectLst/>
                        </a:rPr>
                        <a:t>u</a:t>
                      </a:r>
                      <a:endParaRPr lang="en-NZ" sz="1200" b="0" dirty="0">
                        <a:solidFill>
                          <a:schemeClr val="tx1"/>
                        </a:solidFill>
                        <a:effectLst/>
                      </a:endParaRPr>
                    </a:p>
                    <a:p>
                      <a:pPr algn="ctr">
                        <a:lnSpc>
                          <a:spcPct val="100000"/>
                        </a:lnSpc>
                        <a:spcAft>
                          <a:spcPts val="0"/>
                        </a:spcAft>
                      </a:pPr>
                      <a:r>
                        <a:rPr lang="en-GB" sz="2000" b="0" dirty="0">
                          <a:solidFill>
                            <a:schemeClr val="tx1"/>
                          </a:solidFill>
                          <a:effectLst/>
                        </a:rPr>
                        <a:t> </a:t>
                      </a:r>
                      <a:endParaRPr lang="en-NZ" sz="1200" b="0" dirty="0">
                        <a:solidFill>
                          <a:schemeClr val="tx1"/>
                        </a:solidFill>
                        <a:effectLst/>
                      </a:endParaRPr>
                    </a:p>
                    <a:p>
                      <a:pPr algn="ctr">
                        <a:lnSpc>
                          <a:spcPct val="100000"/>
                        </a:lnSpc>
                        <a:spcAft>
                          <a:spcPts val="0"/>
                        </a:spcAft>
                      </a:pPr>
                      <a:r>
                        <a:rPr lang="en-GB" sz="2000" b="0" spc="-5" dirty="0">
                          <a:solidFill>
                            <a:schemeClr val="tx1"/>
                          </a:solidFill>
                          <a:effectLst/>
                        </a:rPr>
                        <a:t>K</a:t>
                      </a:r>
                      <a:r>
                        <a:rPr lang="en-GB" sz="2000" b="0" dirty="0">
                          <a:solidFill>
                            <a:schemeClr val="tx1"/>
                          </a:solidFill>
                          <a:effectLst/>
                        </a:rPr>
                        <a:t>ia</a:t>
                      </a:r>
                      <a:r>
                        <a:rPr lang="en-GB" sz="2000" b="0" spc="-20" dirty="0">
                          <a:solidFill>
                            <a:schemeClr val="tx1"/>
                          </a:solidFill>
                          <a:effectLst/>
                        </a:rPr>
                        <a:t> </a:t>
                      </a:r>
                      <a:r>
                        <a:rPr lang="en-GB" sz="2000" b="0" spc="5" dirty="0">
                          <a:solidFill>
                            <a:schemeClr val="tx1"/>
                          </a:solidFill>
                          <a:effectLst/>
                        </a:rPr>
                        <a:t>or</a:t>
                      </a:r>
                      <a:r>
                        <a:rPr lang="en-GB" sz="2000" b="0" dirty="0">
                          <a:solidFill>
                            <a:schemeClr val="tx1"/>
                          </a:solidFill>
                          <a:effectLst/>
                        </a:rPr>
                        <a:t>a</a:t>
                      </a:r>
                      <a:r>
                        <a:rPr lang="en-GB" sz="2000" b="0" spc="-20" dirty="0">
                          <a:solidFill>
                            <a:schemeClr val="tx1"/>
                          </a:solidFill>
                          <a:effectLst/>
                        </a:rPr>
                        <a:t> </a:t>
                      </a:r>
                      <a:r>
                        <a:rPr lang="en-GB" sz="2000" b="0" spc="5" dirty="0">
                          <a:solidFill>
                            <a:schemeClr val="tx1"/>
                          </a:solidFill>
                          <a:effectLst/>
                        </a:rPr>
                        <a:t>a</a:t>
                      </a:r>
                      <a:r>
                        <a:rPr lang="en-GB" sz="2000" b="0" dirty="0">
                          <a:solidFill>
                            <a:schemeClr val="tx1"/>
                          </a:solidFill>
                          <a:effectLst/>
                        </a:rPr>
                        <a:t>i</a:t>
                      </a:r>
                      <a:r>
                        <a:rPr lang="en-GB" sz="2000" b="0" spc="-10" dirty="0">
                          <a:solidFill>
                            <a:schemeClr val="tx1"/>
                          </a:solidFill>
                          <a:effectLst/>
                        </a:rPr>
                        <a:t> </a:t>
                      </a:r>
                      <a:r>
                        <a:rPr lang="en-GB" sz="2000" b="0" dirty="0">
                          <a:solidFill>
                            <a:schemeClr val="tx1"/>
                          </a:solidFill>
                          <a:effectLst/>
                        </a:rPr>
                        <a:t>te</a:t>
                      </a:r>
                      <a:r>
                        <a:rPr lang="en-GB" sz="2000" b="0" spc="-10" dirty="0">
                          <a:solidFill>
                            <a:schemeClr val="tx1"/>
                          </a:solidFill>
                          <a:effectLst/>
                        </a:rPr>
                        <a:t> </a:t>
                      </a:r>
                      <a:r>
                        <a:rPr lang="en-GB" sz="2000" b="0" dirty="0">
                          <a:solidFill>
                            <a:schemeClr val="tx1"/>
                          </a:solidFill>
                          <a:effectLst/>
                        </a:rPr>
                        <a:t>t</a:t>
                      </a:r>
                      <a:r>
                        <a:rPr lang="en-GB" sz="2000" b="0" spc="5" dirty="0">
                          <a:solidFill>
                            <a:schemeClr val="tx1"/>
                          </a:solidFill>
                          <a:effectLst/>
                        </a:rPr>
                        <a:t>ā</a:t>
                      </a:r>
                      <a:r>
                        <a:rPr lang="en-GB" sz="2000" b="0" spc="-5" dirty="0">
                          <a:solidFill>
                            <a:schemeClr val="tx1"/>
                          </a:solidFill>
                          <a:effectLst/>
                        </a:rPr>
                        <a:t>n</a:t>
                      </a:r>
                      <a:r>
                        <a:rPr lang="en-GB" sz="2000" b="0" spc="5" dirty="0">
                          <a:solidFill>
                            <a:schemeClr val="tx1"/>
                          </a:solidFill>
                          <a:effectLst/>
                        </a:rPr>
                        <a:t>ga</a:t>
                      </a:r>
                      <a:r>
                        <a:rPr lang="en-GB" sz="2000" b="0" spc="-5" dirty="0">
                          <a:solidFill>
                            <a:schemeClr val="tx1"/>
                          </a:solidFill>
                          <a:effectLst/>
                        </a:rPr>
                        <a:t>t</a:t>
                      </a:r>
                      <a:r>
                        <a:rPr lang="en-GB" sz="2000" b="0" dirty="0">
                          <a:solidFill>
                            <a:schemeClr val="tx1"/>
                          </a:solidFill>
                          <a:effectLst/>
                        </a:rPr>
                        <a:t>a</a:t>
                      </a:r>
                      <a:endParaRPr lang="en-NZ" sz="1200" b="0" dirty="0">
                        <a:solidFill>
                          <a:schemeClr val="tx1"/>
                        </a:solidFill>
                        <a:effectLst/>
                      </a:endParaRPr>
                    </a:p>
                    <a:p>
                      <a:pPr algn="ctr">
                        <a:lnSpc>
                          <a:spcPct val="100000"/>
                        </a:lnSpc>
                        <a:spcAft>
                          <a:spcPts val="0"/>
                        </a:spcAft>
                      </a:pPr>
                      <a:r>
                        <a:rPr lang="en-GB" sz="2000" b="0" dirty="0">
                          <a:solidFill>
                            <a:schemeClr val="tx1"/>
                          </a:solidFill>
                          <a:effectLst/>
                        </a:rPr>
                        <a:t>O</a:t>
                      </a:r>
                      <a:r>
                        <a:rPr lang="en-GB" sz="2000" b="0" spc="-10" dirty="0">
                          <a:solidFill>
                            <a:schemeClr val="tx1"/>
                          </a:solidFill>
                          <a:effectLst/>
                        </a:rPr>
                        <a:t> </a:t>
                      </a:r>
                      <a:r>
                        <a:rPr lang="en-GB" sz="2000" b="0" spc="-5" dirty="0">
                          <a:solidFill>
                            <a:schemeClr val="tx1"/>
                          </a:solidFill>
                          <a:effectLst/>
                        </a:rPr>
                        <a:t>T</a:t>
                      </a:r>
                      <a:r>
                        <a:rPr lang="en-GB" sz="2000" b="0" dirty="0">
                          <a:solidFill>
                            <a:schemeClr val="tx1"/>
                          </a:solidFill>
                          <a:effectLst/>
                        </a:rPr>
                        <a:t>e</a:t>
                      </a:r>
                      <a:r>
                        <a:rPr lang="en-GB" sz="2000" b="0" spc="-15" dirty="0">
                          <a:solidFill>
                            <a:schemeClr val="tx1"/>
                          </a:solidFill>
                          <a:effectLst/>
                        </a:rPr>
                        <a:t> </a:t>
                      </a:r>
                      <a:r>
                        <a:rPr lang="en-GB" sz="2000" b="0" spc="-5" dirty="0">
                          <a:solidFill>
                            <a:schemeClr val="tx1"/>
                          </a:solidFill>
                          <a:effectLst/>
                        </a:rPr>
                        <a:t>A</a:t>
                      </a:r>
                      <a:r>
                        <a:rPr lang="en-GB" sz="2000" b="0" spc="5" dirty="0">
                          <a:solidFill>
                            <a:schemeClr val="tx1"/>
                          </a:solidFill>
                          <a:effectLst/>
                        </a:rPr>
                        <a:t>r</a:t>
                      </a:r>
                      <a:r>
                        <a:rPr lang="en-GB" sz="2000" b="0" spc="10" dirty="0">
                          <a:solidFill>
                            <a:schemeClr val="tx1"/>
                          </a:solidFill>
                          <a:effectLst/>
                        </a:rPr>
                        <a:t>o</a:t>
                      </a:r>
                      <a:r>
                        <a:rPr lang="en-GB" sz="2000" b="0" spc="5" dirty="0">
                          <a:solidFill>
                            <a:schemeClr val="tx1"/>
                          </a:solidFill>
                          <a:effectLst/>
                        </a:rPr>
                        <a:t>h</a:t>
                      </a:r>
                      <a:r>
                        <a:rPr lang="en-GB" sz="2000" b="0" dirty="0">
                          <a:solidFill>
                            <a:schemeClr val="tx1"/>
                          </a:solidFill>
                          <a:effectLst/>
                        </a:rPr>
                        <a:t>a</a:t>
                      </a:r>
                      <a:r>
                        <a:rPr lang="en-GB" sz="2000" b="0" spc="-35" dirty="0">
                          <a:solidFill>
                            <a:schemeClr val="tx1"/>
                          </a:solidFill>
                          <a:effectLst/>
                        </a:rPr>
                        <a:t> </a:t>
                      </a:r>
                      <a:r>
                        <a:rPr lang="en-GB" sz="2000" b="0" dirty="0">
                          <a:solidFill>
                            <a:schemeClr val="tx1"/>
                          </a:solidFill>
                          <a:effectLst/>
                        </a:rPr>
                        <a:t>o</a:t>
                      </a:r>
                      <a:r>
                        <a:rPr lang="en-GB" sz="2000" b="0" spc="-10" dirty="0">
                          <a:solidFill>
                            <a:schemeClr val="tx1"/>
                          </a:solidFill>
                          <a:effectLst/>
                        </a:rPr>
                        <a:t> </a:t>
                      </a:r>
                      <a:r>
                        <a:rPr lang="en-GB" sz="2000" b="0" spc="-5" dirty="0">
                          <a:solidFill>
                            <a:schemeClr val="tx1"/>
                          </a:solidFill>
                          <a:effectLst/>
                        </a:rPr>
                        <a:t>T</a:t>
                      </a:r>
                      <a:r>
                        <a:rPr lang="en-GB" sz="2000" b="0" dirty="0">
                          <a:solidFill>
                            <a:schemeClr val="tx1"/>
                          </a:solidFill>
                          <a:effectLst/>
                        </a:rPr>
                        <a:t>e</a:t>
                      </a:r>
                      <a:r>
                        <a:rPr lang="en-GB" sz="2000" b="0" spc="-15" dirty="0">
                          <a:solidFill>
                            <a:schemeClr val="tx1"/>
                          </a:solidFill>
                          <a:effectLst/>
                        </a:rPr>
                        <a:t> </a:t>
                      </a:r>
                      <a:r>
                        <a:rPr lang="en-GB" sz="2000" b="0" dirty="0">
                          <a:solidFill>
                            <a:schemeClr val="tx1"/>
                          </a:solidFill>
                          <a:effectLst/>
                        </a:rPr>
                        <a:t>W</a:t>
                      </a:r>
                      <a:r>
                        <a:rPr lang="en-GB" sz="2000" b="0" spc="5" dirty="0">
                          <a:solidFill>
                            <a:schemeClr val="tx1"/>
                          </a:solidFill>
                          <a:effectLst/>
                        </a:rPr>
                        <a:t>a</a:t>
                      </a:r>
                      <a:r>
                        <a:rPr lang="en-GB" sz="2000" b="0" dirty="0">
                          <a:solidFill>
                            <a:schemeClr val="tx1"/>
                          </a:solidFill>
                          <a:effectLst/>
                        </a:rPr>
                        <a:t>i</a:t>
                      </a:r>
                      <a:r>
                        <a:rPr lang="en-GB" sz="2000" b="0" spc="5" dirty="0">
                          <a:solidFill>
                            <a:schemeClr val="tx1"/>
                          </a:solidFill>
                          <a:effectLst/>
                        </a:rPr>
                        <a:t>pou</a:t>
                      </a:r>
                      <a:r>
                        <a:rPr lang="en-GB" sz="2000" b="0" spc="-5" dirty="0">
                          <a:solidFill>
                            <a:schemeClr val="tx1"/>
                          </a:solidFill>
                          <a:effectLst/>
                        </a:rPr>
                        <a:t>n</a:t>
                      </a:r>
                      <a:r>
                        <a:rPr lang="en-GB" sz="2000" b="0" spc="5" dirty="0">
                          <a:solidFill>
                            <a:schemeClr val="tx1"/>
                          </a:solidFill>
                          <a:effectLst/>
                        </a:rPr>
                        <a:t>a</a:t>
                      </a:r>
                      <a:r>
                        <a:rPr lang="en-GB" sz="2000" b="0" dirty="0">
                          <a:solidFill>
                            <a:schemeClr val="tx1"/>
                          </a:solidFill>
                          <a:effectLst/>
                        </a:rPr>
                        <a:t>m</a:t>
                      </a:r>
                      <a:r>
                        <a:rPr lang="en-GB" sz="2000" b="0" spc="50" dirty="0">
                          <a:solidFill>
                            <a:schemeClr val="tx1"/>
                          </a:solidFill>
                          <a:effectLst/>
                        </a:rPr>
                        <a:t>u</a:t>
                      </a:r>
                      <a:endParaRPr lang="en-NZ" sz="1200" b="0" dirty="0">
                        <a:solidFill>
                          <a:schemeClr val="tx1"/>
                        </a:solidFill>
                        <a:effectLst/>
                      </a:endParaRPr>
                    </a:p>
                    <a:p>
                      <a:pPr algn="ctr">
                        <a:lnSpc>
                          <a:spcPct val="100000"/>
                        </a:lnSpc>
                        <a:spcAft>
                          <a:spcPts val="0"/>
                        </a:spcAft>
                      </a:pPr>
                      <a:r>
                        <a:rPr lang="en-GB" sz="2000" b="0" dirty="0">
                          <a:solidFill>
                            <a:schemeClr val="tx1"/>
                          </a:solidFill>
                          <a:effectLst/>
                        </a:rPr>
                        <a:t> </a:t>
                      </a:r>
                      <a:endParaRPr lang="en-NZ" sz="1200" b="0" dirty="0">
                        <a:solidFill>
                          <a:schemeClr val="tx1"/>
                        </a:solidFill>
                        <a:effectLst/>
                      </a:endParaRPr>
                    </a:p>
                    <a:p>
                      <a:pPr algn="ctr">
                        <a:lnSpc>
                          <a:spcPct val="100000"/>
                        </a:lnSpc>
                        <a:spcAft>
                          <a:spcPts val="0"/>
                        </a:spcAft>
                      </a:pPr>
                      <a:r>
                        <a:rPr lang="en-GB" sz="2000" b="0" spc="5" dirty="0">
                          <a:solidFill>
                            <a:schemeClr val="tx1"/>
                          </a:solidFill>
                          <a:effectLst/>
                        </a:rPr>
                        <a:t>eeee</a:t>
                      </a:r>
                      <a:r>
                        <a:rPr lang="en-GB" sz="2000" b="0" dirty="0">
                          <a:solidFill>
                            <a:schemeClr val="tx1"/>
                          </a:solidFill>
                          <a:effectLst/>
                        </a:rPr>
                        <a:t>iii</a:t>
                      </a:r>
                      <a:endParaRPr lang="en-NZ" sz="1200" b="0" dirty="0">
                        <a:solidFill>
                          <a:schemeClr val="tx1"/>
                        </a:solidFill>
                        <a:effectLst/>
                      </a:endParaRPr>
                    </a:p>
                    <a:p>
                      <a:pPr algn="ctr">
                        <a:lnSpc>
                          <a:spcPct val="150000"/>
                        </a:lnSpc>
                        <a:spcBef>
                          <a:spcPts val="300"/>
                        </a:spcBef>
                        <a:spcAft>
                          <a:spcPts val="300"/>
                        </a:spcAft>
                      </a:pPr>
                      <a:r>
                        <a:rPr lang="en-GB" sz="1200" dirty="0">
                          <a:solidFill>
                            <a:schemeClr val="tx1"/>
                          </a:solidFill>
                          <a:effectLst/>
                        </a:rPr>
                        <a:t> </a:t>
                      </a:r>
                      <a:endParaRPr lang="en-NZ"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6653" marR="56653" marT="0" marB="0">
                    <a:noFill/>
                  </a:tcPr>
                </a:tc>
                <a:extLst>
                  <a:ext uri="{0D108BD9-81ED-4DB2-BD59-A6C34878D82A}">
                    <a16:rowId xmlns:a16="http://schemas.microsoft.com/office/drawing/2014/main" val="4291901928"/>
                  </a:ext>
                </a:extLst>
              </a:tr>
            </a:tbl>
          </a:graphicData>
        </a:graphic>
      </p:graphicFrame>
    </p:spTree>
    <p:extLst>
      <p:ext uri="{BB962C8B-B14F-4D97-AF65-F5344CB8AC3E}">
        <p14:creationId xmlns:p14="http://schemas.microsoft.com/office/powerpoint/2010/main" val="2511443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GENERAL BUSINESS</a:t>
            </a:r>
          </a:p>
        </p:txBody>
      </p:sp>
      <p:sp>
        <p:nvSpPr>
          <p:cNvPr id="3" name="Content Placeholder 2"/>
          <p:cNvSpPr>
            <a:spLocks noGrp="1"/>
          </p:cNvSpPr>
          <p:nvPr>
            <p:ph idx="1"/>
          </p:nvPr>
        </p:nvSpPr>
        <p:spPr/>
        <p:txBody>
          <a:bodyPr/>
          <a:lstStyle/>
          <a:p>
            <a:endParaRPr lang="en-NZ" dirty="0"/>
          </a:p>
        </p:txBody>
      </p:sp>
    </p:spTree>
    <p:extLst>
      <p:ext uri="{BB962C8B-B14F-4D97-AF65-F5344CB8AC3E}">
        <p14:creationId xmlns:p14="http://schemas.microsoft.com/office/powerpoint/2010/main" val="3711444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925F-3CBC-40E8-81D8-4AD7067890F4}"/>
              </a:ext>
            </a:extLst>
          </p:cNvPr>
          <p:cNvSpPr>
            <a:spLocks noGrp="1"/>
          </p:cNvSpPr>
          <p:nvPr>
            <p:ph type="title"/>
          </p:nvPr>
        </p:nvSpPr>
        <p:spPr/>
        <p:txBody>
          <a:bodyPr/>
          <a:lstStyle/>
          <a:p>
            <a:r>
              <a:rPr lang="mi-NZ" b="1" dirty="0"/>
              <a:t>Mihi Whakamutunga</a:t>
            </a:r>
            <a:endParaRPr lang="en-NZ" b="1" dirty="0"/>
          </a:p>
        </p:txBody>
      </p:sp>
      <p:sp>
        <p:nvSpPr>
          <p:cNvPr id="3" name="Content Placeholder 2">
            <a:extLst>
              <a:ext uri="{FF2B5EF4-FFF2-40B4-BE49-F238E27FC236}">
                <a16:creationId xmlns:a16="http://schemas.microsoft.com/office/drawing/2014/main" id="{8D777B75-05D3-469F-9964-FB90685F0BB9}"/>
              </a:ext>
            </a:extLst>
          </p:cNvPr>
          <p:cNvSpPr>
            <a:spLocks noGrp="1"/>
          </p:cNvSpPr>
          <p:nvPr>
            <p:ph idx="1"/>
          </p:nvPr>
        </p:nvSpPr>
        <p:spPr/>
        <p:txBody>
          <a:bodyPr/>
          <a:lstStyle/>
          <a:p>
            <a:pPr marL="0" indent="0">
              <a:buNone/>
            </a:pPr>
            <a:r>
              <a:rPr lang="mi-NZ" b="1" dirty="0"/>
              <a:t>Thank you</a:t>
            </a:r>
          </a:p>
          <a:p>
            <a:pPr lvl="1"/>
            <a:r>
              <a:rPr lang="mi-NZ" dirty="0"/>
              <a:t>Staff</a:t>
            </a:r>
          </a:p>
          <a:p>
            <a:pPr lvl="1"/>
            <a:r>
              <a:rPr lang="mi-NZ" dirty="0"/>
              <a:t>Volunteers in Rangitāne Whakamua</a:t>
            </a:r>
          </a:p>
          <a:p>
            <a:pPr lvl="1"/>
            <a:r>
              <a:rPr lang="mi-NZ" dirty="0"/>
              <a:t>Advisors</a:t>
            </a:r>
          </a:p>
          <a:p>
            <a:pPr lvl="1"/>
            <a:r>
              <a:rPr lang="mi-NZ" dirty="0"/>
              <a:t>Our People</a:t>
            </a:r>
            <a:endParaRPr lang="en-NZ" dirty="0"/>
          </a:p>
        </p:txBody>
      </p:sp>
    </p:spTree>
    <p:extLst>
      <p:ext uri="{BB962C8B-B14F-4D97-AF65-F5344CB8AC3E}">
        <p14:creationId xmlns:p14="http://schemas.microsoft.com/office/powerpoint/2010/main" val="649971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925F-3CBC-40E8-81D8-4AD7067890F4}"/>
              </a:ext>
            </a:extLst>
          </p:cNvPr>
          <p:cNvSpPr>
            <a:spLocks noGrp="1"/>
          </p:cNvSpPr>
          <p:nvPr>
            <p:ph type="title"/>
          </p:nvPr>
        </p:nvSpPr>
        <p:spPr/>
        <p:txBody>
          <a:bodyPr/>
          <a:lstStyle/>
          <a:p>
            <a:r>
              <a:rPr lang="mi-NZ" b="1" dirty="0"/>
              <a:t>Te Waipounamu</a:t>
            </a:r>
            <a:endParaRPr lang="en-NZ" b="1" dirty="0"/>
          </a:p>
        </p:txBody>
      </p:sp>
      <p:sp>
        <p:nvSpPr>
          <p:cNvPr id="3" name="Content Placeholder 2">
            <a:extLst>
              <a:ext uri="{FF2B5EF4-FFF2-40B4-BE49-F238E27FC236}">
                <a16:creationId xmlns:a16="http://schemas.microsoft.com/office/drawing/2014/main" id="{8D777B75-05D3-469F-9964-FB90685F0BB9}"/>
              </a:ext>
            </a:extLst>
          </p:cNvPr>
          <p:cNvSpPr>
            <a:spLocks noGrp="1"/>
          </p:cNvSpPr>
          <p:nvPr>
            <p:ph idx="1"/>
          </p:nvPr>
        </p:nvSpPr>
        <p:spPr>
          <a:xfrm>
            <a:off x="457200" y="1628800"/>
            <a:ext cx="8229600" cy="5085184"/>
          </a:xfrm>
        </p:spPr>
        <p:txBody>
          <a:bodyPr>
            <a:noAutofit/>
          </a:bodyPr>
          <a:lstStyle/>
          <a:p>
            <a:pPr marL="0" indent="0" algn="ctr">
              <a:buNone/>
            </a:pPr>
            <a:r>
              <a:rPr lang="en-GB" sz="1800" dirty="0"/>
              <a:t>Ko te Waipounamu</a:t>
            </a:r>
            <a:endParaRPr lang="en-NZ" sz="1800" dirty="0"/>
          </a:p>
          <a:p>
            <a:pPr marL="0" indent="0" algn="ctr">
              <a:buNone/>
            </a:pPr>
            <a:r>
              <a:rPr lang="en-GB" sz="1800" dirty="0"/>
              <a:t>Maranga mai ki runga</a:t>
            </a:r>
            <a:endParaRPr lang="en-NZ" sz="1800" dirty="0"/>
          </a:p>
          <a:p>
            <a:pPr marL="0" indent="0" algn="ctr">
              <a:buNone/>
            </a:pPr>
            <a:r>
              <a:rPr lang="en-GB" sz="1800" dirty="0"/>
              <a:t>E nga iwi o te motu e tau nei</a:t>
            </a:r>
            <a:endParaRPr lang="en-NZ" sz="1800" dirty="0"/>
          </a:p>
          <a:p>
            <a:pPr marL="0" indent="0" algn="ctr">
              <a:buNone/>
            </a:pPr>
            <a:r>
              <a:rPr lang="en-GB" sz="1800" dirty="0"/>
              <a:t> </a:t>
            </a:r>
            <a:endParaRPr lang="en-NZ" sz="1800" dirty="0"/>
          </a:p>
          <a:p>
            <a:pPr marL="0" indent="0" algn="ctr">
              <a:buNone/>
            </a:pPr>
            <a:r>
              <a:rPr lang="en-GB" sz="1800" dirty="0"/>
              <a:t>Kaua e tukua</a:t>
            </a:r>
            <a:endParaRPr lang="en-NZ" sz="1800" dirty="0"/>
          </a:p>
          <a:p>
            <a:pPr marL="0" indent="0" algn="ctr">
              <a:buNone/>
            </a:pPr>
            <a:r>
              <a:rPr lang="en-GB" sz="1800" dirty="0"/>
              <a:t>Kei ngaro te whenua</a:t>
            </a:r>
            <a:endParaRPr lang="en-NZ" sz="1800" dirty="0"/>
          </a:p>
          <a:p>
            <a:pPr marL="0" indent="0" algn="ctr">
              <a:buNone/>
            </a:pPr>
            <a:r>
              <a:rPr lang="en-GB" sz="1800" dirty="0"/>
              <a:t>E nga iwi o te motu</a:t>
            </a:r>
            <a:endParaRPr lang="en-NZ" sz="1800" dirty="0"/>
          </a:p>
          <a:p>
            <a:pPr marL="0" indent="0" algn="ctr">
              <a:buNone/>
            </a:pPr>
            <a:r>
              <a:rPr lang="en-GB" sz="1800" dirty="0"/>
              <a:t>Haere mai</a:t>
            </a:r>
            <a:endParaRPr lang="en-NZ" sz="1800" dirty="0"/>
          </a:p>
          <a:p>
            <a:pPr marL="0" indent="0" algn="ctr">
              <a:buNone/>
            </a:pPr>
            <a:r>
              <a:rPr lang="en-GB" sz="1800" dirty="0"/>
              <a:t> </a:t>
            </a:r>
            <a:endParaRPr lang="en-NZ" sz="1800" dirty="0"/>
          </a:p>
          <a:p>
            <a:pPr marL="0" indent="0" algn="ctr">
              <a:buNone/>
            </a:pPr>
            <a:r>
              <a:rPr lang="en-GB" sz="1800" dirty="0"/>
              <a:t>Maranga te Waipounamu</a:t>
            </a:r>
            <a:endParaRPr lang="en-NZ" sz="1800" dirty="0"/>
          </a:p>
          <a:p>
            <a:pPr marL="0" indent="0" algn="ctr">
              <a:buNone/>
            </a:pPr>
            <a:r>
              <a:rPr lang="en-GB" sz="1800" dirty="0"/>
              <a:t>Powhiritia nga iwi</a:t>
            </a:r>
            <a:endParaRPr lang="en-NZ" sz="1800" dirty="0"/>
          </a:p>
          <a:p>
            <a:pPr marL="0" indent="0" algn="ctr">
              <a:buNone/>
            </a:pPr>
            <a:r>
              <a:rPr lang="en-GB" sz="1800" dirty="0"/>
              <a:t>Te Reo Karanga</a:t>
            </a:r>
            <a:endParaRPr lang="en-NZ" sz="1800" dirty="0"/>
          </a:p>
          <a:p>
            <a:pPr marL="0" indent="0" algn="ctr">
              <a:buNone/>
            </a:pPr>
            <a:r>
              <a:rPr lang="en-GB" sz="1800" dirty="0"/>
              <a:t>Te Reo Powhiri</a:t>
            </a:r>
            <a:endParaRPr lang="en-NZ" sz="1800" dirty="0"/>
          </a:p>
          <a:p>
            <a:pPr marL="0" indent="0" algn="ctr">
              <a:buNone/>
            </a:pPr>
            <a:r>
              <a:rPr lang="en-GB" sz="1800" dirty="0"/>
              <a:t>E nga iwi o te motu</a:t>
            </a:r>
            <a:endParaRPr lang="en-NZ" sz="1800" dirty="0"/>
          </a:p>
          <a:p>
            <a:pPr marL="0" indent="0" algn="ctr">
              <a:buNone/>
            </a:pPr>
            <a:r>
              <a:rPr lang="en-GB" sz="1800" dirty="0"/>
              <a:t>Haere mai</a:t>
            </a:r>
            <a:endParaRPr lang="en-NZ" sz="1800" dirty="0"/>
          </a:p>
        </p:txBody>
      </p:sp>
    </p:spTree>
    <p:extLst>
      <p:ext uri="{BB962C8B-B14F-4D97-AF65-F5344CB8AC3E}">
        <p14:creationId xmlns:p14="http://schemas.microsoft.com/office/powerpoint/2010/main" val="1402895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44824"/>
            <a:ext cx="7772400" cy="1470025"/>
          </a:xfrm>
        </p:spPr>
        <p:txBody>
          <a:bodyPr>
            <a:normAutofit fontScale="90000"/>
          </a:bodyPr>
          <a:lstStyle/>
          <a:p>
            <a:br>
              <a:rPr lang="en-GB" b="1" dirty="0"/>
            </a:br>
            <a:br>
              <a:rPr lang="en-GB" b="1" dirty="0"/>
            </a:br>
            <a:br>
              <a:rPr lang="en-NZ" dirty="0"/>
            </a:br>
            <a:endParaRPr lang="en-NZ" dirty="0"/>
          </a:p>
        </p:txBody>
      </p:sp>
      <p:sp>
        <p:nvSpPr>
          <p:cNvPr id="3" name="Subtitle 2"/>
          <p:cNvSpPr>
            <a:spLocks noGrp="1"/>
          </p:cNvSpPr>
          <p:nvPr>
            <p:ph type="subTitle" idx="4294967295"/>
          </p:nvPr>
        </p:nvSpPr>
        <p:spPr>
          <a:xfrm>
            <a:off x="899592" y="1340768"/>
            <a:ext cx="7776864" cy="864097"/>
          </a:xfrm>
        </p:spPr>
        <p:txBody>
          <a:bodyPr>
            <a:noAutofit/>
          </a:bodyPr>
          <a:lstStyle/>
          <a:p>
            <a:pPr marL="0" indent="0" algn="ctr">
              <a:buNone/>
            </a:pPr>
            <a:r>
              <a:rPr lang="en-GB" sz="4800" b="1" dirty="0">
                <a:solidFill>
                  <a:srgbClr val="C00000"/>
                </a:solidFill>
              </a:rPr>
              <a:t>Rangitāne Whakamua!</a:t>
            </a:r>
            <a:br>
              <a:rPr lang="en-GB" b="1" dirty="0">
                <a:solidFill>
                  <a:srgbClr val="C00000"/>
                </a:solidFill>
              </a:rPr>
            </a:br>
            <a:br>
              <a:rPr lang="en-NZ" sz="2000" dirty="0">
                <a:solidFill>
                  <a:srgbClr val="C00000"/>
                </a:solidFill>
              </a:rPr>
            </a:br>
            <a:endParaRPr lang="en-NZ" dirty="0">
              <a:solidFill>
                <a:srgbClr val="C00000"/>
              </a:solidFill>
            </a:endParaRPr>
          </a:p>
        </p:txBody>
      </p:sp>
      <p:pic>
        <p:nvPicPr>
          <p:cNvPr id="6" name="Picture 5">
            <a:extLst>
              <a:ext uri="{FF2B5EF4-FFF2-40B4-BE49-F238E27FC236}">
                <a16:creationId xmlns:a16="http://schemas.microsoft.com/office/drawing/2014/main" id="{F73C1773-590C-4D45-8E11-E3F167C072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6872"/>
            <a:ext cx="9144000" cy="3471526"/>
          </a:xfrm>
          <a:prstGeom prst="rect">
            <a:avLst/>
          </a:prstGeom>
        </p:spPr>
      </p:pic>
    </p:spTree>
    <p:extLst>
      <p:ext uri="{BB962C8B-B14F-4D97-AF65-F5344CB8AC3E}">
        <p14:creationId xmlns:p14="http://schemas.microsoft.com/office/powerpoint/2010/main" val="2501738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FF3A7-4444-4897-A453-A0887575AF8C}"/>
              </a:ext>
            </a:extLst>
          </p:cNvPr>
          <p:cNvSpPr>
            <a:spLocks noGrp="1"/>
          </p:cNvSpPr>
          <p:nvPr>
            <p:ph type="title"/>
          </p:nvPr>
        </p:nvSpPr>
        <p:spPr/>
        <p:txBody>
          <a:bodyPr/>
          <a:lstStyle/>
          <a:p>
            <a:r>
              <a:rPr lang="en-NZ" dirty="0">
                <a:solidFill>
                  <a:schemeClr val="tx1"/>
                </a:solidFill>
              </a:rPr>
              <a:t>Purpose of AGM</a:t>
            </a:r>
          </a:p>
        </p:txBody>
      </p:sp>
      <p:sp>
        <p:nvSpPr>
          <p:cNvPr id="3" name="Content Placeholder 2">
            <a:extLst>
              <a:ext uri="{FF2B5EF4-FFF2-40B4-BE49-F238E27FC236}">
                <a16:creationId xmlns:a16="http://schemas.microsoft.com/office/drawing/2014/main" id="{67E3C5CB-C88F-4D18-96A6-B31A4B032B83}"/>
              </a:ext>
            </a:extLst>
          </p:cNvPr>
          <p:cNvSpPr>
            <a:spLocks noGrp="1"/>
          </p:cNvSpPr>
          <p:nvPr>
            <p:ph idx="1"/>
          </p:nvPr>
        </p:nvSpPr>
        <p:spPr/>
        <p:txBody>
          <a:bodyPr/>
          <a:lstStyle/>
          <a:p>
            <a:pPr marL="0" indent="0">
              <a:buNone/>
            </a:pPr>
            <a:r>
              <a:rPr lang="en-NZ" dirty="0"/>
              <a:t>To consider:</a:t>
            </a:r>
          </a:p>
          <a:p>
            <a:r>
              <a:rPr lang="en-NZ" dirty="0"/>
              <a:t>the Annual Report</a:t>
            </a:r>
          </a:p>
          <a:p>
            <a:r>
              <a:rPr lang="en-NZ" dirty="0"/>
              <a:t>the Annual Plan</a:t>
            </a:r>
          </a:p>
          <a:p>
            <a:r>
              <a:rPr lang="en-NZ" dirty="0"/>
              <a:t>the Asset Holding Company Report (within the Annual Report)</a:t>
            </a:r>
          </a:p>
          <a:p>
            <a:r>
              <a:rPr lang="en-NZ" dirty="0"/>
              <a:t>any proposal to change the constitutional documents</a:t>
            </a:r>
          </a:p>
        </p:txBody>
      </p:sp>
    </p:spTree>
    <p:extLst>
      <p:ext uri="{BB962C8B-B14F-4D97-AF65-F5344CB8AC3E}">
        <p14:creationId xmlns:p14="http://schemas.microsoft.com/office/powerpoint/2010/main" val="2510728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chemeClr val="tx1"/>
                </a:solidFill>
              </a:rPr>
              <a:t>Vote Collection</a:t>
            </a:r>
          </a:p>
        </p:txBody>
      </p:sp>
      <p:sp>
        <p:nvSpPr>
          <p:cNvPr id="3" name="Content Placeholder 2"/>
          <p:cNvSpPr>
            <a:spLocks noGrp="1"/>
          </p:cNvSpPr>
          <p:nvPr>
            <p:ph idx="1"/>
          </p:nvPr>
        </p:nvSpPr>
        <p:spPr/>
        <p:txBody>
          <a:bodyPr>
            <a:normAutofit/>
          </a:bodyPr>
          <a:lstStyle/>
          <a:p>
            <a:r>
              <a:rPr lang="en-NZ" dirty="0"/>
              <a:t>Isiah Roberts from Electionz.com</a:t>
            </a:r>
          </a:p>
          <a:p>
            <a:r>
              <a:rPr lang="en-NZ" dirty="0"/>
              <a:t>Anyone who has a voting paper with them can put it in the ballot box in the Election room</a:t>
            </a:r>
          </a:p>
          <a:p>
            <a:r>
              <a:rPr lang="en-NZ" dirty="0"/>
              <a:t>Anyone who wishes to register and vote at the same time can do so in the Election room</a:t>
            </a:r>
          </a:p>
          <a:p>
            <a:pPr marL="0" indent="0">
              <a:buNone/>
            </a:pPr>
            <a:endParaRPr lang="en-NZ" dirty="0"/>
          </a:p>
          <a:p>
            <a:endParaRPr lang="en-NZ" dirty="0"/>
          </a:p>
        </p:txBody>
      </p:sp>
    </p:spTree>
    <p:extLst>
      <p:ext uri="{BB962C8B-B14F-4D97-AF65-F5344CB8AC3E}">
        <p14:creationId xmlns:p14="http://schemas.microsoft.com/office/powerpoint/2010/main" val="3798175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pic>
        <p:nvPicPr>
          <p:cNvPr id="13" name="Picture 12">
            <a:extLst>
              <a:ext uri="{FF2B5EF4-FFF2-40B4-BE49-F238E27FC236}">
                <a16:creationId xmlns:a16="http://schemas.microsoft.com/office/drawing/2014/main" id="{45499C6F-0F79-4C75-AF5B-7383A7B383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6529"/>
            <a:ext cx="9144000" cy="6464940"/>
          </a:xfrm>
          <a:prstGeom prst="rect">
            <a:avLst/>
          </a:prstGeom>
        </p:spPr>
      </p:pic>
    </p:spTree>
    <p:extLst>
      <p:ext uri="{BB962C8B-B14F-4D97-AF65-F5344CB8AC3E}">
        <p14:creationId xmlns:p14="http://schemas.microsoft.com/office/powerpoint/2010/main" val="2852670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88A47-B830-4341-B37A-C7B9F48C0B40}"/>
              </a:ext>
            </a:extLst>
          </p:cNvPr>
          <p:cNvSpPr>
            <a:spLocks noGrp="1"/>
          </p:cNvSpPr>
          <p:nvPr>
            <p:ph type="title"/>
          </p:nvPr>
        </p:nvSpPr>
        <p:spPr/>
        <p:txBody>
          <a:bodyPr/>
          <a:lstStyle/>
          <a:p>
            <a:endParaRPr lang="en-NZ"/>
          </a:p>
        </p:txBody>
      </p:sp>
      <p:pic>
        <p:nvPicPr>
          <p:cNvPr id="10" name="Picture 9">
            <a:extLst>
              <a:ext uri="{FF2B5EF4-FFF2-40B4-BE49-F238E27FC236}">
                <a16:creationId xmlns:a16="http://schemas.microsoft.com/office/drawing/2014/main" id="{FF21EA71-3F90-45A2-8EF3-5CD309A462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6529"/>
            <a:ext cx="9143998" cy="6464940"/>
          </a:xfrm>
          <a:prstGeom prst="rect">
            <a:avLst/>
          </a:prstGeom>
        </p:spPr>
      </p:pic>
    </p:spTree>
    <p:extLst>
      <p:ext uri="{BB962C8B-B14F-4D97-AF65-F5344CB8AC3E}">
        <p14:creationId xmlns:p14="http://schemas.microsoft.com/office/powerpoint/2010/main" val="27066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chemeClr val="tx1"/>
                </a:solidFill>
              </a:rPr>
              <a:t> Terminology</a:t>
            </a:r>
            <a:endParaRPr lang="en-NZ" dirty="0">
              <a:solidFill>
                <a:schemeClr val="tx1"/>
              </a:solidFill>
            </a:endParaRPr>
          </a:p>
        </p:txBody>
      </p:sp>
      <p:sp>
        <p:nvSpPr>
          <p:cNvPr id="3" name="Content Placeholder 2"/>
          <p:cNvSpPr>
            <a:spLocks noGrp="1"/>
          </p:cNvSpPr>
          <p:nvPr>
            <p:ph idx="1"/>
          </p:nvPr>
        </p:nvSpPr>
        <p:spPr/>
        <p:txBody>
          <a:bodyPr>
            <a:normAutofit fontScale="92500" lnSpcReduction="20000"/>
          </a:bodyPr>
          <a:lstStyle/>
          <a:p>
            <a:r>
              <a:rPr lang="en-NZ" b="1" dirty="0"/>
              <a:t>RoW</a:t>
            </a:r>
            <a:r>
              <a:rPr lang="en-NZ" dirty="0"/>
              <a:t> – Rangit</a:t>
            </a:r>
            <a:r>
              <a:rPr lang="en-NZ" dirty="0">
                <a:latin typeface="Calibri"/>
                <a:cs typeface="Calibri"/>
              </a:rPr>
              <a:t>āne o Wairau</a:t>
            </a:r>
          </a:p>
          <a:p>
            <a:r>
              <a:rPr lang="en-NZ" b="1" dirty="0">
                <a:latin typeface="Calibri"/>
                <a:cs typeface="Calibri"/>
              </a:rPr>
              <a:t>The Settlement Trust </a:t>
            </a:r>
            <a:r>
              <a:rPr lang="en-NZ" dirty="0">
                <a:latin typeface="Calibri"/>
                <a:cs typeface="Calibri"/>
              </a:rPr>
              <a:t>–</a:t>
            </a:r>
            <a:br>
              <a:rPr lang="en-NZ" dirty="0">
                <a:latin typeface="Calibri"/>
                <a:cs typeface="Calibri"/>
              </a:rPr>
            </a:br>
            <a:r>
              <a:rPr lang="en-NZ" dirty="0"/>
              <a:t>Rangit</a:t>
            </a:r>
            <a:r>
              <a:rPr lang="en-NZ" dirty="0">
                <a:cs typeface="Calibri"/>
              </a:rPr>
              <a:t>āne o Wairau Settlement Trust</a:t>
            </a:r>
          </a:p>
          <a:p>
            <a:r>
              <a:rPr lang="en-NZ" b="1" dirty="0">
                <a:latin typeface="Calibri"/>
                <a:cs typeface="Calibri"/>
              </a:rPr>
              <a:t>The Trust </a:t>
            </a:r>
            <a:r>
              <a:rPr lang="en-NZ" dirty="0">
                <a:latin typeface="Calibri"/>
                <a:cs typeface="Calibri"/>
              </a:rPr>
              <a:t>– </a:t>
            </a:r>
            <a:br>
              <a:rPr lang="en-NZ" dirty="0">
                <a:cs typeface="Calibri"/>
              </a:rPr>
            </a:br>
            <a:r>
              <a:rPr lang="en-NZ" dirty="0">
                <a:cs typeface="Calibri"/>
              </a:rPr>
              <a:t>Te Rūnanga a </a:t>
            </a:r>
            <a:r>
              <a:rPr lang="en-NZ" dirty="0"/>
              <a:t>Rangit</a:t>
            </a:r>
            <a:r>
              <a:rPr lang="en-NZ" dirty="0">
                <a:cs typeface="Calibri"/>
              </a:rPr>
              <a:t>āne o Wairau Trust</a:t>
            </a:r>
          </a:p>
          <a:p>
            <a:r>
              <a:rPr lang="en-NZ" b="1" dirty="0">
                <a:cs typeface="Calibri"/>
              </a:rPr>
              <a:t>The Inc</a:t>
            </a:r>
            <a:r>
              <a:rPr lang="en-NZ" dirty="0">
                <a:cs typeface="Calibri"/>
              </a:rPr>
              <a:t> –</a:t>
            </a:r>
            <a:br>
              <a:rPr lang="en-NZ" dirty="0">
                <a:cs typeface="Calibri"/>
              </a:rPr>
            </a:br>
            <a:r>
              <a:rPr lang="en-NZ" dirty="0">
                <a:cs typeface="Calibri"/>
              </a:rPr>
              <a:t>Te Rūnanga a </a:t>
            </a:r>
            <a:r>
              <a:rPr lang="en-NZ" dirty="0"/>
              <a:t>Rangit</a:t>
            </a:r>
            <a:r>
              <a:rPr lang="en-NZ" dirty="0">
                <a:cs typeface="Calibri"/>
              </a:rPr>
              <a:t>āne o Wairau Incorporated</a:t>
            </a:r>
          </a:p>
          <a:p>
            <a:r>
              <a:rPr lang="en-NZ" b="1" dirty="0">
                <a:latin typeface="Calibri"/>
                <a:cs typeface="Calibri"/>
              </a:rPr>
              <a:t>RHL</a:t>
            </a:r>
            <a:r>
              <a:rPr lang="en-NZ" dirty="0">
                <a:latin typeface="Calibri"/>
                <a:cs typeface="Calibri"/>
              </a:rPr>
              <a:t> – </a:t>
            </a:r>
            <a:r>
              <a:rPr lang="en-NZ" dirty="0"/>
              <a:t>Rangit</a:t>
            </a:r>
            <a:r>
              <a:rPr lang="en-NZ" dirty="0">
                <a:cs typeface="Calibri"/>
              </a:rPr>
              <a:t>āne Holdings Limited</a:t>
            </a:r>
          </a:p>
          <a:p>
            <a:r>
              <a:rPr lang="en-NZ" b="1" dirty="0">
                <a:cs typeface="Calibri"/>
              </a:rPr>
              <a:t>RIL </a:t>
            </a:r>
            <a:r>
              <a:rPr lang="en-NZ" dirty="0">
                <a:cs typeface="Calibri"/>
              </a:rPr>
              <a:t>– </a:t>
            </a:r>
            <a:r>
              <a:rPr lang="en-NZ" dirty="0"/>
              <a:t>Rangit</a:t>
            </a:r>
            <a:r>
              <a:rPr lang="en-NZ" dirty="0">
                <a:cs typeface="Calibri"/>
              </a:rPr>
              <a:t>āne Investments Limited</a:t>
            </a:r>
          </a:p>
          <a:p>
            <a:r>
              <a:rPr lang="en-NZ" b="1" dirty="0">
                <a:cs typeface="Calibri"/>
              </a:rPr>
              <a:t>MBC</a:t>
            </a:r>
            <a:r>
              <a:rPr lang="en-NZ" dirty="0">
                <a:cs typeface="Calibri"/>
              </a:rPr>
              <a:t> – Marlborough Boys’ College</a:t>
            </a:r>
          </a:p>
          <a:p>
            <a:endParaRPr lang="en-NZ" dirty="0"/>
          </a:p>
        </p:txBody>
      </p:sp>
    </p:spTree>
    <p:extLst>
      <p:ext uri="{BB962C8B-B14F-4D97-AF65-F5344CB8AC3E}">
        <p14:creationId xmlns:p14="http://schemas.microsoft.com/office/powerpoint/2010/main" val="2257016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chemeClr val="tx1"/>
                </a:solidFill>
              </a:rPr>
              <a:t> Agenda 1 – Settlement Trust</a:t>
            </a:r>
            <a:endParaRPr lang="en-NZ" dirty="0">
              <a:solidFill>
                <a:schemeClr val="tx1"/>
              </a:solidFill>
            </a:endParaRPr>
          </a:p>
        </p:txBody>
      </p:sp>
      <p:sp>
        <p:nvSpPr>
          <p:cNvPr id="3" name="Content Placeholder 2"/>
          <p:cNvSpPr>
            <a:spLocks noGrp="1"/>
          </p:cNvSpPr>
          <p:nvPr>
            <p:ph idx="1"/>
          </p:nvPr>
        </p:nvSpPr>
        <p:spPr/>
        <p:txBody>
          <a:bodyPr>
            <a:normAutofit fontScale="77500" lnSpcReduction="20000"/>
          </a:bodyPr>
          <a:lstStyle/>
          <a:p>
            <a:pPr marL="0" indent="0" algn="ctr">
              <a:buNone/>
            </a:pPr>
            <a:r>
              <a:rPr lang="en-GB" sz="4000" b="1" dirty="0"/>
              <a:t>Rangitāne O Wairau Settlement Trust</a:t>
            </a:r>
            <a:endParaRPr lang="en-NZ" sz="4000" dirty="0"/>
          </a:p>
          <a:p>
            <a:pPr marL="0" indent="0" algn="ctr">
              <a:buNone/>
            </a:pPr>
            <a:r>
              <a:rPr lang="en-GB" sz="3500" dirty="0"/>
              <a:t>(Year Ended 31/3/2017)</a:t>
            </a:r>
            <a:endParaRPr lang="en-NZ" sz="3500" dirty="0"/>
          </a:p>
          <a:p>
            <a:pPr marL="0" indent="0">
              <a:buNone/>
            </a:pPr>
            <a:r>
              <a:rPr lang="en-GB" dirty="0"/>
              <a:t> </a:t>
            </a:r>
            <a:endParaRPr lang="en-NZ" dirty="0"/>
          </a:p>
          <a:p>
            <a:pPr marL="514350" lvl="0" indent="-514350">
              <a:buFont typeface="+mj-lt"/>
              <a:buAutoNum type="arabicPeriod"/>
            </a:pPr>
            <a:r>
              <a:rPr lang="en-GB" dirty="0"/>
              <a:t>Karakia/Mihimihi</a:t>
            </a:r>
          </a:p>
          <a:p>
            <a:pPr marL="514350" lvl="0" indent="-514350">
              <a:buFont typeface="+mj-lt"/>
              <a:buAutoNum type="arabicPeriod"/>
            </a:pPr>
            <a:r>
              <a:rPr lang="en-GB" dirty="0"/>
              <a:t>Present/Apologies</a:t>
            </a:r>
          </a:p>
          <a:p>
            <a:pPr marL="514350" lvl="0" indent="-514350">
              <a:buFont typeface="+mj-lt"/>
              <a:buAutoNum type="arabicPeriod"/>
            </a:pPr>
            <a:r>
              <a:rPr lang="en-GB" dirty="0"/>
              <a:t>Confirmation of minutes 18/2/2017</a:t>
            </a:r>
          </a:p>
          <a:p>
            <a:pPr marL="514350" lvl="0" indent="-514350">
              <a:buFont typeface="+mj-lt"/>
              <a:buAutoNum type="arabicPeriod"/>
            </a:pPr>
            <a:r>
              <a:rPr lang="en-GB" dirty="0"/>
              <a:t>Annual Report and Plan for Settlement Trust</a:t>
            </a:r>
            <a:endParaRPr lang="en-NZ" dirty="0"/>
          </a:p>
          <a:p>
            <a:pPr marL="514350" lvl="0" indent="-514350">
              <a:buFont typeface="+mj-lt"/>
              <a:buAutoNum type="arabicPeriod"/>
            </a:pPr>
            <a:r>
              <a:rPr lang="en-GB" dirty="0"/>
              <a:t>Confirmation of Trustees</a:t>
            </a:r>
            <a:endParaRPr lang="en-NZ" dirty="0"/>
          </a:p>
          <a:p>
            <a:pPr marL="514350" lvl="0" indent="-514350">
              <a:buFont typeface="+mj-lt"/>
              <a:buAutoNum type="arabicPeriod"/>
            </a:pPr>
            <a:r>
              <a:rPr lang="en-GB" dirty="0"/>
              <a:t>Appointment of Auditor</a:t>
            </a:r>
            <a:endParaRPr lang="en-NZ" dirty="0"/>
          </a:p>
          <a:p>
            <a:pPr marL="514350" lvl="0" indent="-514350">
              <a:buFont typeface="+mj-lt"/>
              <a:buAutoNum type="arabicPeriod"/>
            </a:pPr>
            <a:r>
              <a:rPr lang="en-GB" dirty="0"/>
              <a:t>General Business</a:t>
            </a:r>
            <a:endParaRPr lang="en-NZ" dirty="0"/>
          </a:p>
          <a:p>
            <a:pPr marL="514350" lvl="0" indent="-514350">
              <a:buFont typeface="+mj-lt"/>
              <a:buAutoNum type="arabicPeriod"/>
            </a:pPr>
            <a:r>
              <a:rPr lang="en-GB" dirty="0"/>
              <a:t>Closure of Settlement Trust business</a:t>
            </a:r>
            <a:endParaRPr lang="en-NZ" dirty="0"/>
          </a:p>
          <a:p>
            <a:endParaRPr lang="en-NZ" dirty="0"/>
          </a:p>
        </p:txBody>
      </p:sp>
    </p:spTree>
    <p:extLst>
      <p:ext uri="{BB962C8B-B14F-4D97-AF65-F5344CB8AC3E}">
        <p14:creationId xmlns:p14="http://schemas.microsoft.com/office/powerpoint/2010/main" val="2264132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2C206DECC89147AD73244A4BBF760A" ma:contentTypeVersion="10" ma:contentTypeDescription="Create a new document." ma:contentTypeScope="" ma:versionID="6266c9eae2351b09a42ba55f76b1de8a">
  <xsd:schema xmlns:xsd="http://www.w3.org/2001/XMLSchema" xmlns:xs="http://www.w3.org/2001/XMLSchema" xmlns:p="http://schemas.microsoft.com/office/2006/metadata/properties" xmlns:ns2="bf8d74a7-d6e1-4ac7-b9a7-1ddfd3a7730a" xmlns:ns3="ba5543dc-7903-4fae-a442-8a5fdd48772a" targetNamespace="http://schemas.microsoft.com/office/2006/metadata/properties" ma:root="true" ma:fieldsID="d518937b77aa67da314aa8fe21dcc216" ns2:_="" ns3:_="">
    <xsd:import namespace="bf8d74a7-d6e1-4ac7-b9a7-1ddfd3a7730a"/>
    <xsd:import namespace="ba5543dc-7903-4fae-a442-8a5fdd48772a"/>
    <xsd:element name="properties">
      <xsd:complexType>
        <xsd:sequence>
          <xsd:element name="documentManagement">
            <xsd:complexType>
              <xsd:all>
                <xsd:element ref="ns2:Category" minOccurs="0"/>
                <xsd:element ref="ns3:SharedWithUsers" minOccurs="0"/>
                <xsd:element ref="ns3:SharedWithDetails" minOccurs="0"/>
                <xsd:element ref="ns3:LastSharedByUser" minOccurs="0"/>
                <xsd:element ref="ns3:LastSharedByTime" minOccurs="0"/>
                <xsd:element ref="ns2:MediaServiceMetadata" minOccurs="0"/>
                <xsd:element ref="ns2:MediaServiceFastMetadata" minOccurs="0"/>
                <xsd:element ref="ns2:MediaServiceAutoTag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8d74a7-d6e1-4ac7-b9a7-1ddfd3a7730a" elementFormDefault="qualified">
    <xsd:import namespace="http://schemas.microsoft.com/office/2006/documentManagement/types"/>
    <xsd:import namespace="http://schemas.microsoft.com/office/infopath/2007/PartnerControls"/>
    <xsd:element name="Category" ma:index="8" nillable="true" ma:displayName="Category" ma:list="{93b9f7f6-76a8-4b11-93d3-bf63502db8c6}" ma:internalName="Category" ma:showField="Title">
      <xsd:simpleType>
        <xsd:restriction base="dms:Lookup"/>
      </xsd:simple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5543dc-7903-4fae-a442-8a5fdd48772a"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bf8d74a7-d6e1-4ac7-b9a7-1ddfd3a7730a" xsi:nil="true"/>
  </documentManagement>
</p:properties>
</file>

<file path=customXml/itemProps1.xml><?xml version="1.0" encoding="utf-8"?>
<ds:datastoreItem xmlns:ds="http://schemas.openxmlformats.org/officeDocument/2006/customXml" ds:itemID="{C0FF6C58-7F3E-44FC-A044-3734411F8E21}">
  <ds:schemaRefs>
    <ds:schemaRef ds:uri="http://schemas.microsoft.com/sharepoint/v3/contenttype/forms"/>
  </ds:schemaRefs>
</ds:datastoreItem>
</file>

<file path=customXml/itemProps2.xml><?xml version="1.0" encoding="utf-8"?>
<ds:datastoreItem xmlns:ds="http://schemas.openxmlformats.org/officeDocument/2006/customXml" ds:itemID="{B35F0913-FDB0-45A3-A5E3-26B32C4704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8d74a7-d6e1-4ac7-b9a7-1ddfd3a7730a"/>
    <ds:schemaRef ds:uri="ba5543dc-7903-4fae-a442-8a5fdd4877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DBBC4F-E037-4836-BA02-0CB719CAF4EF}">
  <ds:schemaRefs>
    <ds:schemaRef ds:uri="http://purl.org/dc/elements/1.1/"/>
    <ds:schemaRef ds:uri="http://schemas.microsoft.com/office/2006/metadata/properties"/>
    <ds:schemaRef ds:uri="http://schemas.microsoft.com/office/2006/documentManagement/types"/>
    <ds:schemaRef ds:uri="http://purl.org/dc/terms/"/>
    <ds:schemaRef ds:uri="bf8d74a7-d6e1-4ac7-b9a7-1ddfd3a7730a"/>
    <ds:schemaRef ds:uri="http://purl.org/dc/dcmitype/"/>
    <ds:schemaRef ds:uri="http://schemas.microsoft.com/office/infopath/2007/PartnerControls"/>
    <ds:schemaRef ds:uri="http://schemas.openxmlformats.org/package/2006/metadata/core-properties"/>
    <ds:schemaRef ds:uri="ba5543dc-7903-4fae-a442-8a5fdd48772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7083</TotalTime>
  <Words>1192</Words>
  <Application>Microsoft Office PowerPoint</Application>
  <PresentationFormat>On-screen Show (4:3)</PresentationFormat>
  <Paragraphs>257</Paragraphs>
  <Slides>33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Times New Roman</vt:lpstr>
      <vt:lpstr>Office Theme</vt:lpstr>
      <vt:lpstr>PowerPoint Presentation</vt:lpstr>
      <vt:lpstr>Mihimihi</vt:lpstr>
      <vt:lpstr>Tānenuiarangi</vt:lpstr>
      <vt:lpstr>Purpose of AGM</vt:lpstr>
      <vt:lpstr>Vote Collection</vt:lpstr>
      <vt:lpstr>PowerPoint Presentation</vt:lpstr>
      <vt:lpstr>PowerPoint Presentation</vt:lpstr>
      <vt:lpstr> Terminology</vt:lpstr>
      <vt:lpstr> Agenda 1 – Settlement Trust</vt:lpstr>
      <vt:lpstr> Agenda 2 – The Trust</vt:lpstr>
      <vt:lpstr>Annual General Meetings</vt:lpstr>
      <vt:lpstr>Motion</vt:lpstr>
      <vt:lpstr>Te Rūnanga a Rangitāne o Wairau Trust AGENDA</vt:lpstr>
      <vt:lpstr>Previous Minutes AGM 18 February 2017</vt:lpstr>
      <vt:lpstr>Annual Report</vt:lpstr>
      <vt:lpstr>Chairperson’s Report</vt:lpstr>
      <vt:lpstr>Our Culture and Language</vt:lpstr>
      <vt:lpstr>Organisational Management</vt:lpstr>
      <vt:lpstr>Our Environment</vt:lpstr>
      <vt:lpstr>Our Financial Operation Financial Report</vt:lpstr>
      <vt:lpstr>Financial Report</vt:lpstr>
      <vt:lpstr>Financial Report</vt:lpstr>
      <vt:lpstr>Financial Report</vt:lpstr>
      <vt:lpstr>Audit Report - Process</vt:lpstr>
      <vt:lpstr>Audit Result</vt:lpstr>
      <vt:lpstr>Key Audit Findings</vt:lpstr>
      <vt:lpstr>Appointment of Auditor</vt:lpstr>
      <vt:lpstr>Our Commercial Operation RHL/RIL Report</vt:lpstr>
      <vt:lpstr>Confirmation of Trustees</vt:lpstr>
      <vt:lpstr>GENERAL BUSINESS</vt:lpstr>
      <vt:lpstr>Mihi Whakamutunga</vt:lpstr>
      <vt:lpstr>Te Waipounamu</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Wendy Hynes</dc:creator>
  <cp:lastModifiedBy>Wendy Hynes | Rangitane</cp:lastModifiedBy>
  <cp:revision>116</cp:revision>
  <cp:lastPrinted>2017-10-27T19:23:15Z</cp:lastPrinted>
  <dcterms:created xsi:type="dcterms:W3CDTF">2017-02-13T08:59:42Z</dcterms:created>
  <dcterms:modified xsi:type="dcterms:W3CDTF">2017-10-30T18:42:21Z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0x010100E82C206DECC89147AD73244A4BBF760A</vt:lpwstr>
  </property>
</Properties>
</file>